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72" r:id="rId3"/>
    <p:sldId id="282" r:id="rId4"/>
    <p:sldId id="322" r:id="rId5"/>
    <p:sldId id="324" r:id="rId6"/>
    <p:sldId id="326" r:id="rId7"/>
    <p:sldId id="327" r:id="rId8"/>
    <p:sldId id="285" r:id="rId9"/>
    <p:sldId id="289" r:id="rId10"/>
    <p:sldId id="291" r:id="rId11"/>
    <p:sldId id="293" r:id="rId12"/>
    <p:sldId id="296" r:id="rId13"/>
    <p:sldId id="329" r:id="rId14"/>
    <p:sldId id="295" r:id="rId15"/>
    <p:sldId id="298" r:id="rId16"/>
    <p:sldId id="300" r:id="rId17"/>
    <p:sldId id="306" r:id="rId18"/>
    <p:sldId id="331" r:id="rId19"/>
    <p:sldId id="308" r:id="rId20"/>
    <p:sldId id="310" r:id="rId21"/>
    <p:sldId id="312" r:id="rId22"/>
    <p:sldId id="314" r:id="rId23"/>
    <p:sldId id="316" r:id="rId24"/>
    <p:sldId id="318" r:id="rId25"/>
    <p:sldId id="332" r:id="rId26"/>
    <p:sldId id="265" r:id="rId27"/>
    <p:sldId id="263" r:id="rId28"/>
    <p:sldId id="261" r:id="rId29"/>
    <p:sldId id="259" r:id="rId30"/>
    <p:sldId id="266" r:id="rId31"/>
    <p:sldId id="28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774" autoAdjust="0"/>
  </p:normalViewPr>
  <p:slideViewPr>
    <p:cSldViewPr>
      <p:cViewPr varScale="1">
        <p:scale>
          <a:sx n="82" d="100"/>
          <a:sy n="82" d="100"/>
        </p:scale>
        <p:origin x="102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8A1B0-6C56-4D5B-B1BE-6D18C28072E0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F17B6-E614-4F14-8B60-E21D73B35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189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F17B6-E614-4F14-8B60-E21D73B3538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077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F17B6-E614-4F14-8B60-E21D73B3538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56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609AF-0F22-4C63-BC1F-0FB370B515EE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3BD27-90BB-493E-9576-EE758BC09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?term=Yamada+T&amp;cauthor_id=7969766" TargetMode="External"/><Relationship Id="rId2" Type="http://schemas.openxmlformats.org/officeDocument/2006/relationships/hyperlink" Target="https://pubmed.ncbi.nlm.nih.gov/?term=Kusaka+G&amp;cauthor_id=7969766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hyperlink" Target="https://pubmed.ncbi.nlm.nih.gov/?term=Masuzawa+T&amp;cauthor_id=7969766" TargetMode="External"/><Relationship Id="rId4" Type="http://schemas.openxmlformats.org/officeDocument/2006/relationships/hyperlink" Target="https://pubmed.ncbi.nlm.nih.gov/?term=Shinoda+S&amp;cauthor_id=7969766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?term=Weglewski+A&amp;cauthor_id=10932899" TargetMode="External"/><Relationship Id="rId2" Type="http://schemas.openxmlformats.org/officeDocument/2006/relationships/hyperlink" Target="https://pubmed.ncbi.nlm.nih.gov/?term=Sempi%C5%84ska-Szewczyk+J&amp;cauthor_id=10932899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hyperlink" Target="https://pubmed.ncbi.nlm.nih.gov/?term=Cybulska+B&amp;cauthor_id=10932899" TargetMode="External"/><Relationship Id="rId4" Type="http://schemas.openxmlformats.org/officeDocument/2006/relationships/hyperlink" Target="https://pubmed.ncbi.nlm.nih.gov/?term=Jury%C5%84czyk+J&amp;cauthor_id=10932899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?term=Shatriah+I&amp;cauthor_id=19929663" TargetMode="External"/><Relationship Id="rId7" Type="http://schemas.openxmlformats.org/officeDocument/2006/relationships/image" Target="../media/image34.jpeg"/><Relationship Id="rId2" Type="http://schemas.openxmlformats.org/officeDocument/2006/relationships/hyperlink" Target="https://pubmed.ncbi.nlm.nih.gov/?term=Bashkaran+K&amp;cauthor_id=1992966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ubmed.ncbi.nlm.nih.gov/?term=Sakinah+Z&amp;cauthor_id=19929663" TargetMode="External"/><Relationship Id="rId5" Type="http://schemas.openxmlformats.org/officeDocument/2006/relationships/hyperlink" Target="https://pubmed.ncbi.nlm.nih.gov/?term=Bakiah+S&amp;cauthor_id=19929663" TargetMode="External"/><Relationship Id="rId4" Type="http://schemas.openxmlformats.org/officeDocument/2006/relationships/hyperlink" Target="https://pubmed.ncbi.nlm.nih.gov/?term=Zunaina+E&amp;cauthor_id=19929663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?term=Tapert+MJ&amp;cauthor_id=3322138" TargetMode="External"/><Relationship Id="rId2" Type="http://schemas.openxmlformats.org/officeDocument/2006/relationships/hyperlink" Target="https://pubmed.ncbi.nlm.nih.gov/?term=Tunis+SW&amp;cauthor_id=332213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?term=Neo+WL&amp;cauthor_id=30201585" TargetMode="External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ubmed.ncbi.nlm.nih.gov/?term=Huang+XY&amp;cauthor_id=30201585" TargetMode="External"/><Relationship Id="rId5" Type="http://schemas.openxmlformats.org/officeDocument/2006/relationships/hyperlink" Target="https://pubmed.ncbi.nlm.nih.gov/30201585/" TargetMode="External"/><Relationship Id="rId4" Type="http://schemas.openxmlformats.org/officeDocument/2006/relationships/hyperlink" Target="https://pubmed.ncbi.nlm.nih.gov/?term=Chin+DCW&amp;cauthor_id=30201585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45024"/>
            <a:ext cx="9144000" cy="1398017"/>
          </a:xfrm>
        </p:spPr>
        <p:txBody>
          <a:bodyPr>
            <a:normAutofit fontScale="90000"/>
          </a:bodyPr>
          <a:lstStyle/>
          <a:p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ТЕМАТСКА ЈЕДИНИЦА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ВЕЖБЕ 8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ОПТИЧКИ НЕРВ</a:t>
            </a:r>
            <a:b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НЕУРООФТАЛМОЛОГИЈА</a:t>
            </a:r>
            <a:b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КЛИНИЧКОГ СЛУЧАЈА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105400"/>
            <a:ext cx="9144000" cy="1752600"/>
          </a:xfrm>
        </p:spPr>
        <p:txBody>
          <a:bodyPr>
            <a:normAutofit/>
          </a:bodyPr>
          <a:lstStyle/>
          <a:p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Редовни професор </a:t>
            </a:r>
          </a:p>
          <a:p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Мирјана А. Јанићијевић Петровић</a:t>
            </a:r>
          </a:p>
          <a:p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АУДИО ЗАПИС, 2020.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D:\Users\Mirjana Janicijevic\Desktop\lepa anatomija n opti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5768" y="0"/>
            <a:ext cx="2088232" cy="2574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Grb_un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88640"/>
            <a:ext cx="2016224" cy="2478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3989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1" y="5157788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МРИ - одрађена!</a:t>
            </a:r>
            <a:r>
              <a:rPr lang="sr-Cyrl-CS" sz="3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ВИЗУЕЛИЗАЦИЈА СА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КОНТРАСТОМ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  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СУПРЕСИЈОМ МАСНОГ ТКИВА ...</a:t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ДГ</a:t>
            </a:r>
            <a:r>
              <a:rPr lang="en-US" sz="32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РЕТРОБУЛБАРНИ НЕУРИТИС-МС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МУЛТИПЛИ, АКУТНИ, ДЕМИЈЕЛИЗАЦИОНИ </a:t>
            </a:r>
            <a:r>
              <a:rPr lang="sr-Cyrl-CS" sz="32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ПЛАКОВИ,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СИНОНИМ</a:t>
            </a:r>
            <a:r>
              <a:rPr lang="sr-Cyrl-R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"лезије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ожиљци,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склерозе“,...  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 У 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ПЕРИВЕНТРИКУЛАРНОЈ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БЕЛОЈ МАСИ, КОРПУС КАЛОЗУМУ, </a:t>
            </a:r>
            <a:r>
              <a:rPr lang="sr-Cyrl-CS" sz="32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ОПТИЧКОМ ЖИВЦУ!  </a:t>
            </a:r>
            <a:endParaRPr lang="sr-Cyrl-CS" sz="32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0"/>
            <a:ext cx="3347864" cy="2132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3969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0" y="404664"/>
            <a:ext cx="9144000" cy="2622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ВИЗУЕЛНО</a:t>
            </a:r>
            <a:r>
              <a:rPr 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ЕВОЦИРАНИ</a:t>
            </a:r>
            <a:r>
              <a:rPr 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ПОТЕНЦИЈАЛИ, ВЕП </a:t>
            </a:r>
            <a:b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RS" sz="24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ПОКАЗАО ЈЕ</a:t>
            </a:r>
            <a:r>
              <a:rPr lang="en-US" sz="24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</a:t>
            </a:r>
            <a:r>
              <a:rPr lang="sr-Cyrl-RS" sz="24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ОБОСТРАНО,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ЕЛЕКТРИЧНУ АКТИВНОСТ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ВИЗУЕЛНОГ КОРТЕКСА СА СТИМУЛАЦИЈОМ РЕТИНЕ, </a:t>
            </a:r>
            <a:endParaRPr lang="sr-Cyrl-CS" sz="24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УЗ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ПРОЦЕНУ ЛАТЕНЦЕ –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КАШЊЕЊА</a:t>
            </a:r>
            <a:endParaRPr lang="sr-Cyrl-CS" sz="2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sr-Cyrl-CS" sz="24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ПОКАЗАО ЈЕ АМПЛИТУДУ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ОБОСТРАНО, ПРОДУЖЕНУ И СНИЖЕНУ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36868" name="Picture 6" descr="slika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68960"/>
            <a:ext cx="9144000" cy="4077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638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5235" name="Rectangle 3"/>
          <p:cNvSpPr>
            <a:spLocks noChangeArrowheads="1"/>
          </p:cNvSpPr>
          <p:nvPr/>
        </p:nvSpPr>
        <p:spPr bwMode="auto">
          <a:xfrm>
            <a:off x="0" y="1772816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ДИЈАГНОСТИЧКИ </a:t>
            </a:r>
            <a:r>
              <a:rPr lang="sr-Cyrl-C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ТЕСТОВИ</a:t>
            </a:r>
            <a:r>
              <a:rPr 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R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 НАЛАЗОМ СУ...</a:t>
            </a:r>
            <a: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ЛУМБАЛНА ПУНКЦИЈА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 ЛЕУКОЦИТОЗА, 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IgG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&gt;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15% ПРОТЕИНА ЛИКВОРА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ЕЛЕКТРОФОРЕЗ</a:t>
            </a:r>
            <a:r>
              <a:rPr lang="sr-Cyrl-RS" sz="28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</a:t>
            </a:r>
            <a:r>
              <a:rPr lang="sr-Cyrl-CS" sz="28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ОЛИГОКЛОНАЛНЕ ТРАКЕ </a:t>
            </a:r>
            <a:endParaRPr lang="en-US" sz="28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 ЛИКВОРУ НАШЕ ПАЦИЈЕНТКИЊЕ...</a:t>
            </a: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48132" name="Picture 4" descr="slika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6992"/>
            <a:ext cx="4643438" cy="3501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133" name="Picture 6" descr="slika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2963" y="3356992"/>
            <a:ext cx="4491037" cy="3501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904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0" y="1844824"/>
            <a:ext cx="9144000" cy="118199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ПОДСЕТНИК - ВЕРИФИКУЈЕ СЕ ДЕМИЈЕЛИНИЗАЦИОНИ</a:t>
            </a:r>
            <a:r>
              <a:rPr 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R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ХИСТО</a:t>
            </a:r>
            <a:r>
              <a:rPr lang="sr-Cyrl-C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ПАТОЛОШКИ 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ПРОФИЛ</a:t>
            </a:r>
            <a:r>
              <a:rPr 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sr-Cyrl-R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МИЈЕЛИНСКО ВЛАКНО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ИЗГУБИЛО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МИЈЕЛИНСКИ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СЛОЈ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–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ВАКУОЛЕ</a:t>
            </a:r>
            <a:r>
              <a:rPr 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</a:t>
            </a:r>
            <a:endParaRPr lang="en-U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26628" name="Picture 4" descr="slika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68960"/>
            <a:ext cx="9144000" cy="3789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9" name="Picture 5" descr="img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365104"/>
            <a:ext cx="1984243" cy="2232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28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0" y="5085184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СПЕЦИФИЧНА ОФТАЛМОЛОШКА ДИЈАГНОСТИКА,</a:t>
            </a:r>
          </a:p>
          <a:p>
            <a:pPr>
              <a:defRPr/>
            </a:pPr>
            <a: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ДИСФУНКЦИЈА ОПТИЧКОГ НЕРВА КОД ПАЦИЈЕНТКИЊЕ А. Л.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Пад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вида обострано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0,3-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0,4 не кор.(</a:t>
            </a:r>
            <a:r>
              <a:rPr lang="en-US" sz="24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optotip</a:t>
            </a:r>
            <a:r>
              <a:rPr lang="sr-Cyrl-RS" sz="2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24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Snelen</a:t>
            </a:r>
            <a:r>
              <a:rPr lang="en-US" sz="2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-u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)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Аферентни пупиларни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дефект обострано, шпалта-клинички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Дисхроматопсиј</a:t>
            </a:r>
            <a:r>
              <a:rPr lang="sr-Cyrl-R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црвено-зеленеој и плавој основи,</a:t>
            </a:r>
          </a:p>
          <a:p>
            <a:pPr>
              <a:defRPr/>
            </a:pP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обострано, таблице...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Смањење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осетљивости на сјај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светлости, обострано, табеле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Смањење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контрастне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сензитивности, обострано, табеле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Копјутеризована периметрија, </a:t>
            </a:r>
          </a:p>
          <a:p>
            <a:pPr>
              <a:defRPr/>
            </a:pP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обострано - дефекти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видног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поља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  <a:p>
            <a:pPr>
              <a:defRPr/>
            </a:pP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дифузна депресија,</a:t>
            </a:r>
            <a:r>
              <a:rPr lang="sr-Cyrl-R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  <a:p>
            <a:pPr>
              <a:defRPr/>
            </a:pPr>
            <a:r>
              <a:rPr lang="sr-Cyrl-R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централног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видног поља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</a:p>
          <a:p>
            <a:pPr>
              <a:defRPr/>
            </a:pP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 центроцекални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алтитудионални, </a:t>
            </a:r>
          </a:p>
          <a:p>
            <a:pPr>
              <a:defRPr/>
            </a:pP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мешовити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скотоми...</a:t>
            </a:r>
          </a:p>
        </p:txBody>
      </p:sp>
      <p:pic>
        <p:nvPicPr>
          <p:cNvPr id="5" name="Picture 4" descr="slika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029262"/>
            <a:ext cx="4067944" cy="2828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7695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0" y="4941168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36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ДРУГИ</a:t>
            </a:r>
          </a:p>
          <a:p>
            <a:pPr>
              <a:defRPr/>
            </a:pPr>
            <a:r>
              <a:rPr lang="sr-Cyrl-CS" sz="36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КЛИНИЧКИ ЗНАЦИ...</a:t>
            </a:r>
            <a:r>
              <a:rPr lang="sr-Cyrl-CS" sz="28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K</a:t>
            </a:r>
            <a:r>
              <a:rPr lang="sr-Cyrl-CS" sz="28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ИЧМЕНА МОЖДИНА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СЛАБИЈА УКОЧЕНОСТ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ДЕЛИМИЧНО ПОПУШТАЊЕ СФИНКТЕРА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ГУБИТАК ОСЕЋАЈА КОЖЕ У ВИДУ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ПАНТАЛОНА...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МОЖДАНО </a:t>
            </a:r>
            <a:r>
              <a:rPr lang="sr-Cyrl-CS" sz="28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СТАБЛО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</a:t>
            </a:r>
            <a: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ОБОСТРАНЕ СТАЛНЕ ДИПЛОПИЈЕ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ОБОСТРАНИ МИНОРНИ НИСТАГМУС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ДИСКРЕТНА ДИЗАРТРИЈА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 ДИСФАГИЈА</a:t>
            </a:r>
            <a:r>
              <a:rPr 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…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МОЖДАНЕ </a:t>
            </a:r>
            <a:r>
              <a:rPr lang="sr-Cyrl-CS" sz="28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ХЕМИСФЕРЕ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</a:t>
            </a:r>
            <a: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БЛАГЕ ХЕМИПАРЕЗЕ, КОНСЕКУТИВНЕ ХЕМИАНОПСИЈЕ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ДИСФАЗИЈЕ</a:t>
            </a:r>
            <a:r>
              <a:rPr 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</a:p>
        </p:txBody>
      </p:sp>
      <p:pic>
        <p:nvPicPr>
          <p:cNvPr id="47108" name="Picture 4" descr="moza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0"/>
            <a:ext cx="2736304" cy="1916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3666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0" y="2204864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buFont typeface="Wingdings" pitchFamily="2" charset="2"/>
              <a:buChar char="ü"/>
              <a:defRPr/>
            </a:pPr>
            <a:r>
              <a:rPr lang="sr-Cyrl-CS" sz="28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ПСИХОЛОШКИ, КОНСУЛТАТИВНА ДГ.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</a:p>
          <a:p>
            <a:pPr>
              <a:defRPr/>
            </a:pP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ИНТЕЛЕКТУАЛНИ ПАД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ДЕПРЕСИЈА,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ДЕМЕНЦИЈА,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  <a:p>
            <a:pPr>
              <a:defRPr/>
            </a:pP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sr-Cyrl-CS" sz="28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ПЕРИФЕРНЕ </a:t>
            </a:r>
            <a:r>
              <a:rPr lang="sr-Cyrl-CS" sz="28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ПРОМЕНЕ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ЛЕРМИТЛЕ-ОВ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ЗНАК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ОСЕЋАЈ СТРУЈНОГ УДАРА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ПРИ НАГЛОЈ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ФЛЕКСИЈИ  ВРАТА,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ПАД РАВНОТЕЖЕ...</a:t>
            </a: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49157" name="Picture 5" descr="Neuriti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789040"/>
            <a:ext cx="2952328" cy="2676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719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0" y="3068960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 И ДАЉЕ, ДИФЕРЕНЦИЈАЛНО   </a:t>
            </a:r>
          </a:p>
          <a:p>
            <a:pPr>
              <a:defRPr/>
            </a:pP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ДИЈАГНОСТИЧКИ    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? ЕГЗОФТАЛМОМЕТРИЈА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ХЕРТЕЛ-У У</a:t>
            </a:r>
          </a:p>
          <a:p>
            <a:pPr>
              <a:defRPr/>
            </a:pP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РЕФРЕНТМИМ ВРЕДНОСТИМА</a:t>
            </a: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OU: 12-14mm,</a:t>
            </a:r>
            <a:endParaRPr lang="sr-Cyrl-RS" sz="28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?</a:t>
            </a: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ФЛУОРЕСЦЕИНСКА АНГИОГРАФИЈА 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FOU:</a:t>
            </a:r>
          </a:p>
          <a:p>
            <a:pPr>
              <a:defRPr/>
            </a:pP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ДИЈАГНОЗА -</a:t>
            </a: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28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NEURITIS</a:t>
            </a:r>
            <a:r>
              <a:rPr lang="sr-Cyrl-RS" sz="28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28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RETROBULBARIS/MS</a:t>
            </a:r>
            <a:r>
              <a:rPr lang="sr-Cyrl-CS" sz="28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sr-Cyrl-CS" sz="2800" i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4276" name="Picture 5" descr="Ques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620688"/>
            <a:ext cx="12241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D:\Users\Mirjana Janicijevic\Desktop\f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405902"/>
            <a:ext cx="5112568" cy="2089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2373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sr-Cyrl-R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Отпуст,</a:t>
            </a:r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офталмолошки преглед!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4525963"/>
          </a:xfrm>
        </p:spPr>
        <p:txBody>
          <a:bodyPr>
            <a:noAutofit/>
          </a:bodyPr>
          <a:lstStyle/>
          <a:p>
            <a:r>
              <a:rPr lang="sr-Latn-RS" sz="2000" b="1" dirty="0" smtClean="0">
                <a:solidFill>
                  <a:srgbClr val="FF0000"/>
                </a:solidFill>
              </a:rPr>
              <a:t>VOD: </a:t>
            </a:r>
            <a:r>
              <a:rPr lang="sr-Cyrl-RS" sz="2000" b="1" dirty="0" smtClean="0">
                <a:solidFill>
                  <a:srgbClr val="FF0000"/>
                </a:solidFill>
              </a:rPr>
              <a:t>0,7-0,8 НЕ КОР. 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r>
              <a:rPr lang="en-US" sz="2000" b="1" dirty="0" smtClean="0">
                <a:solidFill>
                  <a:srgbClr val="FF0000"/>
                </a:solidFill>
              </a:rPr>
              <a:t>VOS:</a:t>
            </a:r>
            <a:r>
              <a:rPr lang="sr-Cyrl-RS" sz="2000" b="1" dirty="0" smtClean="0">
                <a:solidFill>
                  <a:srgbClr val="FF0000"/>
                </a:solidFill>
              </a:rPr>
              <a:t> 0,8-</a:t>
            </a:r>
            <a:r>
              <a:rPr lang="en-US" sz="2000" b="1" dirty="0" smtClean="0">
                <a:solidFill>
                  <a:srgbClr val="FF0000"/>
                </a:solidFill>
              </a:rPr>
              <a:t>0</a:t>
            </a:r>
            <a:r>
              <a:rPr lang="sr-Cyrl-RS" sz="2000" b="1" dirty="0" smtClean="0">
                <a:solidFill>
                  <a:srgbClr val="FF0000"/>
                </a:solidFill>
              </a:rPr>
              <a:t>,9 НЕ КОР.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r>
              <a:rPr lang="en-US" sz="2000" b="1" dirty="0" smtClean="0"/>
              <a:t>TOD: </a:t>
            </a:r>
            <a:r>
              <a:rPr lang="sr-Cyrl-RS" sz="2000" b="1" dirty="0" smtClean="0"/>
              <a:t>15</a:t>
            </a:r>
            <a:r>
              <a:rPr lang="en-US" sz="2000" b="1" dirty="0" smtClean="0"/>
              <a:t>mmHg</a:t>
            </a:r>
          </a:p>
          <a:p>
            <a:r>
              <a:rPr lang="en-US" sz="2000" b="1" dirty="0" smtClean="0"/>
              <a:t>TOS: 1</a:t>
            </a:r>
            <a:r>
              <a:rPr lang="sr-Cyrl-RS" sz="2000" b="1" dirty="0" smtClean="0"/>
              <a:t>6</a:t>
            </a:r>
            <a:r>
              <a:rPr lang="en-US" sz="2000" b="1" dirty="0" smtClean="0"/>
              <a:t>mmHg</a:t>
            </a:r>
          </a:p>
          <a:p>
            <a:r>
              <a:rPr lang="sr-Latn-RS" sz="2000" b="1" dirty="0" smtClean="0"/>
              <a:t>Š</a:t>
            </a:r>
            <a:r>
              <a:rPr lang="en-US" sz="2000" b="1" dirty="0" smtClean="0"/>
              <a:t>PALT</a:t>
            </a:r>
            <a:r>
              <a:rPr lang="sr-Latn-RS" sz="2000" b="1" dirty="0" smtClean="0"/>
              <a:t>A</a:t>
            </a:r>
            <a:r>
              <a:rPr lang="sr-Cyrl-RS" sz="2000" b="1" dirty="0" smtClean="0"/>
              <a:t> </a:t>
            </a:r>
            <a:r>
              <a:rPr lang="en-US" sz="2000" b="1" dirty="0" smtClean="0"/>
              <a:t>O</a:t>
            </a:r>
            <a:r>
              <a:rPr lang="sr-Latn-RS" sz="2000" b="1" dirty="0" smtClean="0"/>
              <a:t>U</a:t>
            </a:r>
            <a:r>
              <a:rPr lang="en-US" sz="2000" b="1" dirty="0" smtClean="0"/>
              <a:t>:</a:t>
            </a:r>
            <a:r>
              <a:rPr lang="sr-Cyrl-RS" sz="2000" b="1" dirty="0" smtClean="0"/>
              <a:t> </a:t>
            </a:r>
            <a:r>
              <a:rPr lang="en-US" sz="2000" b="1" dirty="0" smtClean="0"/>
              <a:t>o</a:t>
            </a:r>
            <a:r>
              <a:rPr lang="sr-Cyrl-RS" sz="2000" b="1" dirty="0" smtClean="0"/>
              <a:t>чи мирне, предња очна комора без ексудације и нормалне дубине, зенице кружне, симетричне, једнаке, реагију на светлост и акомодацију, зенични простор црн, црвен, сочиво провидно... </a:t>
            </a:r>
            <a:endParaRPr lang="en-US" sz="2000" b="1" dirty="0" smtClean="0"/>
          </a:p>
          <a:p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Биомикроскопија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очног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дна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призмом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са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 3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огледала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 (Goldman-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ова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призма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)</a:t>
            </a:r>
            <a:r>
              <a:rPr lang="sr-Cyrl-RS" sz="2000" b="1" dirty="0" smtClean="0">
                <a:solidFill>
                  <a:srgbClr val="FF0000"/>
                </a:solidFill>
                <a:cs typeface="Times New Roman" pitchFamily="18" charset="0"/>
              </a:rPr>
              <a:t> и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sr-Cyrl-RS" sz="2000" b="1" dirty="0" err="1" smtClean="0">
                <a:solidFill>
                  <a:srgbClr val="FF0000"/>
                </a:solidFill>
                <a:cs typeface="Times New Roman" pitchFamily="18" charset="0"/>
              </a:rPr>
              <a:t>и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ндиректна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офталмоскопија</a:t>
            </a:r>
            <a:r>
              <a:rPr lang="sr-Cyrl-RS" sz="20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FOU:</a:t>
            </a:r>
            <a:r>
              <a:rPr lang="sr-Cyrl-RS" sz="2000" b="1" dirty="0" smtClean="0">
                <a:solidFill>
                  <a:srgbClr val="FF0000"/>
                </a:solidFill>
              </a:rPr>
              <a:t> ПНО - јасно ограничена, у равни ретине, темпорално бледило перзистира. </a:t>
            </a:r>
            <a:r>
              <a:rPr lang="sr-Cyrl-RS" sz="2000" b="1" dirty="0" smtClean="0"/>
              <a:t>Артерије уредног тока и калибра. </a:t>
            </a:r>
          </a:p>
          <a:p>
            <a:pPr>
              <a:buNone/>
            </a:pPr>
            <a:r>
              <a:rPr lang="sr-Cyrl-RS" sz="2000" b="1" dirty="0" smtClean="0"/>
              <a:t>	Периферије ретине Б.О., без клиничких промена у смислу </a:t>
            </a:r>
          </a:p>
          <a:p>
            <a:pPr>
              <a:buNone/>
            </a:pPr>
            <a:r>
              <a:rPr lang="sr-Cyrl-RS" sz="2000" b="1" dirty="0" smtClean="0"/>
              <a:t>	дијабетесне ретинопатије.</a:t>
            </a:r>
          </a:p>
        </p:txBody>
      </p:sp>
      <p:pic>
        <p:nvPicPr>
          <p:cNvPr id="4" name="Picture 3" descr="E:\SLIKE ZA NADOKNADU VEZBI\Goldman prizm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469696" y="5013176"/>
            <a:ext cx="2406560" cy="1844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E:\SLIKE ZA NADOKNADU VEZBI\indirect-ophthalmoscopy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581128"/>
            <a:ext cx="1626750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7690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0" y="4508500"/>
            <a:ext cx="9143999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buFont typeface="Wingdings" pitchFamily="2" charset="2"/>
              <a:buChar char="ü"/>
              <a:defRPr/>
            </a:pPr>
            <a: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ЛЕЧЕЊЕ</a:t>
            </a:r>
            <a:b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ЗАПОЧЕТ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</a:t>
            </a: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ПАДОМ  ВИДА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0,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3-0,4 </a:t>
            </a:r>
            <a:r>
              <a:rPr lang="en-US" sz="28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ne </a:t>
            </a:r>
            <a:r>
              <a:rPr lang="en-US" sz="28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kor</a:t>
            </a:r>
            <a:r>
              <a:rPr lang="en-US" sz="28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</a:t>
            </a:r>
            <a:r>
              <a:rPr lang="sr-Cyrl-CS" sz="28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lang="en-US" sz="2800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 билатерално...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УБРЗА</a:t>
            </a: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</a:t>
            </a: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ЈЕ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ОПОРАВАК, ↑ ОШТРИНУ ВИДА</a:t>
            </a:r>
          </a:p>
          <a:p>
            <a:pPr algn="ctr">
              <a:defRPr/>
            </a:pP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 НЕДЕЉЕ...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ОДЛ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ЖИЛО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МУЛТИФОКАЛНЕ ЛЕЗИЈЕ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ОКА И МОЗГА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</a:p>
          <a:p>
            <a:pPr algn="ctr">
              <a:defRPr/>
            </a:pP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 ГОДИНУ ДАНА, И ВИШЕ!</a:t>
            </a: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5300" name="Picture 4" descr="-651-m-Pravilna-uporaba-vitami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5654675"/>
            <a:ext cx="1428750" cy="12033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advTm="2649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9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-242888"/>
            <a:ext cx="8229600" cy="1139826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800" dirty="0" smtClean="0">
                <a:solidFill>
                  <a:srgbClr val="7030A0"/>
                </a:solidFill>
                <a:cs typeface="Tahoma" pitchFamily="34" charset="0"/>
              </a:rPr>
              <a:t>”</a:t>
            </a:r>
            <a:r>
              <a:rPr lang="sr-Cyrl-CS" sz="3800" b="1" dirty="0" smtClean="0">
                <a:solidFill>
                  <a:srgbClr val="7030A0"/>
                </a:solidFill>
              </a:rPr>
              <a:t>Око је истурени део мозга</a:t>
            </a:r>
            <a:r>
              <a:rPr lang="en-US" sz="3800" b="1" dirty="0" smtClean="0">
                <a:solidFill>
                  <a:srgbClr val="7030A0"/>
                </a:solidFill>
              </a:rPr>
              <a:t>,</a:t>
            </a:r>
            <a:r>
              <a:rPr lang="sr-Cyrl-CS" sz="3800" dirty="0" smtClean="0">
                <a:solidFill>
                  <a:srgbClr val="7030A0"/>
                </a:solidFill>
              </a:rPr>
              <a:t>...</a:t>
            </a:r>
            <a:r>
              <a:rPr lang="sr-Cyrl-CS" sz="3800" dirty="0" smtClean="0">
                <a:solidFill>
                  <a:srgbClr val="7030A0"/>
                </a:solidFill>
                <a:cs typeface="Tahoma" pitchFamily="34" charset="0"/>
              </a:rPr>
              <a:t>”</a:t>
            </a:r>
          </a:p>
        </p:txBody>
      </p:sp>
      <p:pic>
        <p:nvPicPr>
          <p:cNvPr id="4099" name="Picture 8" descr="oko-optiku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692150"/>
            <a:ext cx="8134350" cy="6165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823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6858000"/>
            <a:ext cx="9143999" cy="993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40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НАША ТЕРАПИЈА</a:t>
            </a:r>
            <a:r>
              <a:rPr lang="sr-Cyrl-CS" sz="2400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sr-Cyrl-CS" sz="2400" b="1" u="sng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400" b="1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МЕТИЛПРЕДНИЗОЛОН</a:t>
            </a:r>
            <a:r>
              <a:rPr lang="en-US" sz="2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sr-Cyrl-CS" sz="2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НАТРИЈУМ СУКЦИНАТ </a:t>
            </a:r>
            <a:r>
              <a:rPr lang="sr-Cyrl-CS" sz="24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и.в.,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до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2g/24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у току 3-7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дана (најчешће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5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дана), </a:t>
            </a:r>
          </a:p>
          <a:p>
            <a:pPr>
              <a:defRPr/>
            </a:pP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наставак 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следи 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индивидуално, према оштрини вида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↑,... </a:t>
            </a:r>
          </a:p>
          <a:p>
            <a:pPr>
              <a:defRPr/>
            </a:pP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ПРЕДНИЗОЛОН</a:t>
            </a:r>
            <a:r>
              <a:rPr lang="sr-Cyrl-CS" sz="24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– пер ос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mg/kg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ТТ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/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24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часа,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0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дана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(дуже)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R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  <a:p>
            <a:pPr>
              <a:defRPr/>
            </a:pPr>
            <a:r>
              <a:rPr lang="sr-Cyrl-R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индивидуално...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Стероидни </a:t>
            </a:r>
            <a:r>
              <a:rPr lang="sr-Cyrl-C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третман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дуге стазе, високи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ризик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!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...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стеопороза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менопауза,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улкус желуца, хронични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имобилитети, ...</a:t>
            </a:r>
          </a:p>
          <a:p>
            <a:pPr>
              <a:defRPr/>
            </a:pP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Заштитна терапија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</a:t>
            </a:r>
          </a:p>
          <a:p>
            <a:pPr>
              <a:defRPr/>
            </a:pPr>
            <a:r>
              <a:rPr lang="en-US" sz="2400" b="1" dirty="0" err="1" smtClean="0">
                <a:latin typeface="Arial" charset="0"/>
              </a:rPr>
              <a:t>tbl</a:t>
            </a:r>
            <a:r>
              <a:rPr lang="en-US" sz="2400" b="1" dirty="0" smtClean="0">
                <a:latin typeface="Arial" charset="0"/>
              </a:rPr>
              <a:t>. </a:t>
            </a:r>
            <a:r>
              <a:rPr lang="en-US" sz="2400" b="1" dirty="0" err="1" smtClean="0">
                <a:latin typeface="Arial" charset="0"/>
              </a:rPr>
              <a:t>Rekawan</a:t>
            </a:r>
            <a:r>
              <a:rPr lang="en-US" sz="2400" b="1" dirty="0" smtClean="0">
                <a:latin typeface="Arial" charset="0"/>
              </a:rPr>
              <a:t> 1x1 </a:t>
            </a:r>
            <a:r>
              <a:rPr lang="en-US" sz="2400" b="1" i="1" dirty="0" smtClean="0">
                <a:latin typeface="Arial" charset="0"/>
              </a:rPr>
              <a:t>per </a:t>
            </a:r>
            <a:r>
              <a:rPr lang="en-US" sz="2400" b="1" i="1" dirty="0" err="1" smtClean="0">
                <a:latin typeface="Arial" charset="0"/>
              </a:rPr>
              <a:t>os</a:t>
            </a:r>
            <a:r>
              <a:rPr lang="en-US" sz="2400" b="1" dirty="0" smtClean="0">
                <a:latin typeface="Arial" charset="0"/>
              </a:rPr>
              <a:t>, </a:t>
            </a:r>
          </a:p>
          <a:p>
            <a:pPr>
              <a:defRPr/>
            </a:pPr>
            <a:r>
              <a:rPr lang="sr-Cyrl-RS" sz="2400" b="1" dirty="0" smtClean="0">
                <a:latin typeface="Arial" charset="0"/>
              </a:rPr>
              <a:t>а</a:t>
            </a:r>
            <a:r>
              <a:rPr lang="en-US" sz="2400" b="1" dirty="0" smtClean="0">
                <a:latin typeface="Arial" charset="0"/>
              </a:rPr>
              <a:t>mp. </a:t>
            </a:r>
            <a:r>
              <a:rPr lang="en-US" sz="2400" b="1" dirty="0" err="1" smtClean="0">
                <a:latin typeface="Arial" charset="0"/>
              </a:rPr>
              <a:t>Ranitidin</a:t>
            </a:r>
            <a:r>
              <a:rPr lang="en-US" sz="2400" b="1" dirty="0" smtClean="0">
                <a:latin typeface="Arial" charset="0"/>
              </a:rPr>
              <a:t> 1x1 </a:t>
            </a:r>
            <a:r>
              <a:rPr lang="en-US" sz="2400" b="1" i="1" dirty="0" err="1" smtClean="0">
                <a:latin typeface="Arial" charset="0"/>
              </a:rPr>
              <a:t>i.m</a:t>
            </a:r>
            <a:r>
              <a:rPr lang="en-US" sz="2400" b="1" dirty="0" smtClean="0">
                <a:latin typeface="Arial" charset="0"/>
              </a:rPr>
              <a:t>.,</a:t>
            </a:r>
          </a:p>
          <a:p>
            <a:pPr>
              <a:defRPr/>
            </a:pPr>
            <a:r>
              <a:rPr lang="sr-Cyrl-RS" sz="2400" b="1" dirty="0" smtClean="0">
                <a:latin typeface="Arial" charset="0"/>
              </a:rPr>
              <a:t>Хигијенскодијатетски режими,</a:t>
            </a:r>
            <a:endParaRPr lang="en-US" sz="2400" b="1" dirty="0" smtClean="0">
              <a:latin typeface="Arial" charset="0"/>
            </a:endParaRPr>
          </a:p>
          <a:p>
            <a:pPr>
              <a:defRPr/>
            </a:pPr>
            <a:r>
              <a:rPr lang="sr-Cyrl-RS" sz="2400" b="1" dirty="0" smtClean="0">
                <a:latin typeface="Arial" charset="0"/>
              </a:rPr>
              <a:t>друга,</a:t>
            </a:r>
            <a:r>
              <a:rPr lang="en-US" sz="2400" b="1" dirty="0" smtClean="0">
                <a:latin typeface="Arial" charset="0"/>
              </a:rPr>
              <a:t> </a:t>
            </a:r>
            <a:r>
              <a:rPr lang="sr-Cyrl-RS" sz="2400" b="1" dirty="0" smtClean="0">
                <a:latin typeface="Arial" charset="0"/>
              </a:rPr>
              <a:t>индивидуална, симптоматска терапија</a:t>
            </a:r>
            <a:r>
              <a:rPr lang="en-US" sz="2400" b="1" dirty="0" smtClean="0">
                <a:latin typeface="Arial" charset="0"/>
              </a:rPr>
              <a:t>…</a:t>
            </a:r>
          </a:p>
          <a:p>
            <a:pPr>
              <a:defRPr/>
            </a:pP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sr-Cyrl-CS" sz="2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sr-Cyrl-CS" sz="2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6324" name="Picture 4" descr="multiple-skleroz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221088"/>
            <a:ext cx="3037421" cy="1650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741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3427" name="Rectangle 3"/>
          <p:cNvSpPr>
            <a:spLocks noChangeArrowheads="1"/>
          </p:cNvSpPr>
          <p:nvPr/>
        </p:nvSpPr>
        <p:spPr bwMode="auto">
          <a:xfrm>
            <a:off x="179512" y="5013176"/>
            <a:ext cx="85693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Предлог друге терапије</a:t>
            </a:r>
          </a:p>
          <a:p>
            <a:pPr>
              <a:defRPr/>
            </a:pPr>
            <a:endParaRPr lang="sr-Cyrl-CS" sz="28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sr-Cyrl-CS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ИНТЕРФЕРОН </a:t>
            </a:r>
            <a:r>
              <a:rPr lang="el-GR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β</a:t>
            </a:r>
            <a:r>
              <a:rPr lang="sr-Cyrl-CS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1б–БЕТАФЕРОН</a:t>
            </a:r>
            <a:r>
              <a:rPr lang="en-US" sz="2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®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Субкутано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дозе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16000000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IU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код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атака неуритиса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/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МС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клиничким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променама,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3x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недељно...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Аутоимуномодулатор,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инфибира 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1, Т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h17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кривце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атак ове болести...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Интерферон </a:t>
            </a:r>
            <a:r>
              <a:rPr lang="el-GR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β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1а – Ребиф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®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Авоне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x®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...</a:t>
            </a:r>
          </a:p>
        </p:txBody>
      </p:sp>
      <p:pic>
        <p:nvPicPr>
          <p:cNvPr id="57348" name="Picture 4" descr="animacije-bozicne-slike2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0"/>
            <a:ext cx="3357562" cy="498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5" descr="9MXIXCA14RC7XCA76IFF5CA0IUEJWCA055X8PCAASR58HCAEF39ZVCA1YFRE7CAWW781JCAJN2IU1CA8EIV3FCAQIBGGUCAO96PHBCATYET5WCAIYYCBZCASXE6Y5CA1LNFJ2CA1614ANCAONG33WCAAQ1G1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924944"/>
            <a:ext cx="2448272" cy="1949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350" name="Picture 6" descr="WS0H6CAWUPAS1CAT1VO0BCAS9OFNUCAGY24X7CAKUEC2LCAU80XLDCA5M4YSTCA7IEZ9WCAYHHC2SCA30VMDWCAPM2G5UCAFWC5PFCAWNA0EDCAB4X279CAQ9773ACAB80VJJCALIXQIECA38FEAQCA93GYK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797425"/>
            <a:ext cx="2483768" cy="2060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3838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179388" y="5085184"/>
            <a:ext cx="896461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БЕТАФЕРОН?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СУБКУТАНЕ АПЛИКАЦИЈЕ,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 ДРУГИ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ТРЕЋИ ДАН, ДО РАСТУЋЕ ДОЗЕ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ДОЗ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ИНДИВИДУАЛНОГ ОДРЖАВАЊА,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ТОКОМ 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ДВЕ</a:t>
            </a: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ГОДИНЕ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УЗ 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ПЛАЦЕБО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КОНТРОЛЕ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ОПШТЕГ, СПЕЦИФИЧНОГ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КЛИНИЧКОГ ХЕМИЗМА,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НЕУРОЛОШКОГ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ОФТАЛМОЛОШКОГ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ОРЛ, ИНТЕРНИСТИЧКОГ СТАТУСА</a:t>
            </a:r>
            <a:r>
              <a:rPr lang="sr-Cyrl-R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МРИ – НАЛАЗ↑</a:t>
            </a:r>
            <a:r>
              <a:rPr lang="sr-Cyrl-CS" sz="28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Flu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like</a:t>
            </a:r>
            <a:r>
              <a:rPr lang="sr-Cyrl-R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en-US" sz="28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syndroma</a:t>
            </a:r>
            <a:r>
              <a:rPr lang="en-US" sz="28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стање слично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грипу, ретко,...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АНТИТЕЛА НА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ИНТЕРФЕРОН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МОГУЋА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?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9396" name="Picture 6" descr="ribiject_II_title_tcm115_619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0763" y="0"/>
            <a:ext cx="4313237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4072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2588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C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Предлог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sr-Cyrl-C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орална интерферонска терапија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89138"/>
            <a:ext cx="8229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sr-Cyrl-C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ФИНГОЛИМОД®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,…</a:t>
            </a:r>
          </a:p>
          <a:p>
            <a:pPr eaLnBrk="1" hangingPunct="1">
              <a:lnSpc>
                <a:spcPct val="90000"/>
              </a:lnSpc>
              <a:defRPr/>
            </a:pPr>
            <a:endParaRPr lang="sr-Cyrl-CS" i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b="1" dirty="0" smtClean="0"/>
              <a:t>Смањује</a:t>
            </a:r>
            <a:r>
              <a:rPr lang="sr-Cyrl-CS" b="1" i="1" dirty="0" smtClean="0"/>
              <a:t> </a:t>
            </a:r>
            <a:r>
              <a:rPr lang="sr-Cyrl-CS" b="1" dirty="0" smtClean="0"/>
              <a:t>релапсе 50-60% </a:t>
            </a:r>
          </a:p>
          <a:p>
            <a:pPr eaLnBrk="1" hangingPunct="1">
              <a:lnSpc>
                <a:spcPct val="90000"/>
              </a:lnSpc>
              <a:defRPr/>
            </a:pPr>
            <a:endParaRPr lang="sr-Cyrl-CS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b="1" dirty="0" smtClean="0"/>
              <a:t>Терапија траје 3 године</a:t>
            </a:r>
          </a:p>
          <a:p>
            <a:pPr eaLnBrk="1" hangingPunct="1">
              <a:lnSpc>
                <a:spcPct val="90000"/>
              </a:lnSpc>
              <a:defRPr/>
            </a:pPr>
            <a:endParaRPr lang="sr-Cyrl-CS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b="1" dirty="0" smtClean="0"/>
              <a:t>Мањи је ризик у односу на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b="1" dirty="0" smtClean="0"/>
              <a:t>парентералну терапију</a:t>
            </a:r>
            <a:endParaRPr lang="en-US" b="1" dirty="0" smtClean="0"/>
          </a:p>
        </p:txBody>
      </p:sp>
      <p:pic>
        <p:nvPicPr>
          <p:cNvPr id="60421" name="Picture 6" descr="fingolimo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5229200"/>
            <a:ext cx="2682417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314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90467" name="Rectangle 3"/>
          <p:cNvSpPr>
            <a:spLocks noChangeArrowheads="1"/>
          </p:cNvSpPr>
          <p:nvPr/>
        </p:nvSpPr>
        <p:spPr bwMode="auto">
          <a:xfrm>
            <a:off x="179512" y="5387975"/>
            <a:ext cx="8964488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МОНОКЛОНАЛНА </a:t>
            </a:r>
            <a:r>
              <a:rPr lang="sr-Cyrl-C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АНТИТЕЛА </a:t>
            </a:r>
          </a:p>
          <a:p>
            <a:pPr>
              <a:defRPr/>
            </a:pPr>
            <a:r>
              <a:rPr lang="sr-Cyrl-C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СЕ ПРЕДЛАЖУ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KAO</a:t>
            </a:r>
            <a:r>
              <a:rPr lang="sr-Cyrl-C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  <a:r>
              <a:rPr lang="sr-Cyrl-C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Савремена терапија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R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</a:t>
            </a:r>
            <a:r>
              <a:rPr lang="sr-Cyrl-C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елонгацију релапсингремитинг статуса </a:t>
            </a:r>
            <a:r>
              <a:rPr lang="sr-Cyrl-CS" sz="28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МС</a:t>
            </a:r>
            <a:r>
              <a:rPr lang="en-US" sz="28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/NR</a:t>
            </a:r>
            <a:r>
              <a:rPr lang="sr-Cyrl-C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</a:p>
          <a:p>
            <a:pPr>
              <a:defRPr/>
            </a:pPr>
            <a:r>
              <a:rPr lang="sr-Cyrl-C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 секундарно прогресивне фазе болести...</a:t>
            </a:r>
          </a:p>
          <a:p>
            <a:pPr>
              <a:defRPr/>
            </a:pPr>
            <a:endParaRPr lang="en-US" sz="2800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800" b="1" dirty="0" smtClean="0"/>
              <a:t>... И ПОЛИМИНЕРАЛНОВИТАМИНСКА, </a:t>
            </a:r>
          </a:p>
          <a:p>
            <a:r>
              <a:rPr lang="sr-Cyrl-CS" sz="2800" b="1" dirty="0" smtClean="0"/>
              <a:t>РАБОР</a:t>
            </a:r>
            <a:r>
              <a:rPr lang="en-US" sz="2800" b="1" dirty="0"/>
              <a:t>A</a:t>
            </a:r>
            <a:r>
              <a:rPr lang="sr-Cyrl-CS" sz="2800" b="1" dirty="0" smtClean="0"/>
              <a:t>НТНА - СУПЛЕМЕНТИ</a:t>
            </a:r>
            <a:r>
              <a:rPr lang="en-US" sz="2800" b="1" dirty="0" smtClean="0">
                <a:cs typeface="Times New Roman" pitchFamily="18" charset="0"/>
              </a:rPr>
              <a:t> (</a:t>
            </a:r>
            <a:r>
              <a:rPr lang="en-US" sz="2800" b="1" i="1" dirty="0" smtClean="0">
                <a:cs typeface="Times New Roman" pitchFamily="18" charset="0"/>
              </a:rPr>
              <a:t>AREDS 2 </a:t>
            </a:r>
            <a:r>
              <a:rPr lang="sr-Cyrl-RS" sz="2800" b="1" dirty="0" smtClean="0">
                <a:cs typeface="Times New Roman" pitchFamily="18" charset="0"/>
              </a:rPr>
              <a:t>ФОРМЛА</a:t>
            </a:r>
            <a:r>
              <a:rPr lang="en-US" sz="2800" b="1" dirty="0" smtClean="0">
                <a:cs typeface="Times New Roman" pitchFamily="18" charset="0"/>
              </a:rPr>
              <a:t>)</a:t>
            </a:r>
            <a:r>
              <a:rPr lang="sr-Cyrl-RS" sz="2800" b="1" dirty="0" smtClean="0">
                <a:cs typeface="Times New Roman" pitchFamily="18" charset="0"/>
              </a:rPr>
              <a:t>,</a:t>
            </a:r>
          </a:p>
          <a:p>
            <a:endParaRPr lang="en-US" sz="2800" b="1" dirty="0" smtClean="0">
              <a:cs typeface="Times New Roman" pitchFamily="18" charset="0"/>
            </a:endParaRPr>
          </a:p>
          <a:p>
            <a:pPr>
              <a:defRPr/>
            </a:pPr>
            <a:r>
              <a:rPr lang="sr-Cyrl-CS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....</a:t>
            </a:r>
            <a:r>
              <a:rPr lang="sr-Cyrl-C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ВАЗОПРОТЕКТОРНА</a:t>
            </a:r>
            <a:r>
              <a:rPr lang="sr-Cyrl-CS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ПСИХОТЕРАПИЈА</a:t>
            </a:r>
            <a:r>
              <a:rPr lang="en-U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endParaRPr lang="sr-Cyrl-CS" sz="20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ДРУГА </a:t>
            </a:r>
            <a:r>
              <a:rPr lang="sr-Cyrl-CS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ИНДИВИДУАЛНА </a:t>
            </a:r>
            <a:r>
              <a:rPr lang="sr-Cyrl-CS" sz="2000" b="1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</a:p>
          <a:p>
            <a:pPr>
              <a:defRPr/>
            </a:pPr>
            <a:endParaRPr lang="sr-Cyrl-CS" sz="2000" i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Редовне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офталмолошке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контроле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endParaRPr lang="sr-Cyrl-R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>
              <a:defRPr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ради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благовремене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детекције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endParaRPr lang="sr-Cyrl-R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>
              <a:defRPr/>
            </a:pPr>
            <a:r>
              <a:rPr lang="sr-Cyrl-R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Прогресије,...!</a:t>
            </a:r>
            <a:r>
              <a:rPr lang="sr-Cyrl-C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defRPr/>
            </a:pPr>
            <a:endParaRPr lang="sr-Cyrl-CS" sz="2800" i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3074" name="Picture 2" descr="D:\Users\Mirjana Janicijevic\Desktop\14757630728143_thumb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0"/>
            <a:ext cx="2807400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4719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64904"/>
            <a:ext cx="898517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sr-Cyrl-R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 ЖЕЛИТЕ И ВИШЕ...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443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84584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 report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en-US" b="1" dirty="0" smtClean="0"/>
              <a:t>No </a:t>
            </a:r>
            <a:r>
              <a:rPr lang="en-US" b="1" dirty="0" err="1" smtClean="0"/>
              <a:t>Shinkei</a:t>
            </a:r>
            <a:r>
              <a:rPr lang="en-US" b="1" dirty="0" smtClean="0"/>
              <a:t> </a:t>
            </a:r>
            <a:r>
              <a:rPr lang="en-US" b="1" dirty="0" err="1" smtClean="0"/>
              <a:t>Geka</a:t>
            </a:r>
            <a:r>
              <a:rPr lang="sr-Cyrl-RS" b="1" dirty="0" smtClean="0"/>
              <a:t>, </a:t>
            </a:r>
            <a:r>
              <a:rPr lang="en-US" b="1" dirty="0" smtClean="0"/>
              <a:t>1994;22(10):977-81. </a:t>
            </a:r>
          </a:p>
          <a:p>
            <a:r>
              <a:rPr lang="en-US" b="1" dirty="0" smtClean="0"/>
              <a:t>[</a:t>
            </a:r>
            <a:r>
              <a:rPr lang="en-US" b="1" dirty="0" err="1" smtClean="0"/>
              <a:t>Rhinogenous</a:t>
            </a:r>
            <a:r>
              <a:rPr lang="en-US" b="1" dirty="0" smtClean="0"/>
              <a:t> </a:t>
            </a:r>
            <a:r>
              <a:rPr lang="en-US" b="1" dirty="0" err="1" smtClean="0"/>
              <a:t>Retrobulbar</a:t>
            </a:r>
            <a:r>
              <a:rPr lang="en-US" b="1" dirty="0" smtClean="0"/>
              <a:t> Optic Neuritis: A Case Report] </a:t>
            </a:r>
          </a:p>
          <a:p>
            <a:r>
              <a:rPr lang="en-US" b="1" dirty="0" smtClean="0">
                <a:hlinkClick r:id="rId2"/>
              </a:rPr>
              <a:t>G </a:t>
            </a:r>
            <a:r>
              <a:rPr lang="en-US" b="1" dirty="0" err="1" smtClean="0">
                <a:hlinkClick r:id="rId2"/>
              </a:rPr>
              <a:t>Kusaka</a:t>
            </a:r>
            <a:r>
              <a:rPr lang="en-US" b="1" dirty="0" smtClean="0"/>
              <a:t>, </a:t>
            </a:r>
            <a:r>
              <a:rPr lang="en-US" b="1" dirty="0" smtClean="0">
                <a:hlinkClick r:id="rId3"/>
              </a:rPr>
              <a:t>T Yamada</a:t>
            </a:r>
            <a:r>
              <a:rPr lang="en-US" b="1" dirty="0" smtClean="0"/>
              <a:t>, </a:t>
            </a:r>
            <a:r>
              <a:rPr lang="en-US" b="1" dirty="0" smtClean="0">
                <a:hlinkClick r:id="rId4"/>
              </a:rPr>
              <a:t>S </a:t>
            </a:r>
            <a:r>
              <a:rPr lang="en-US" b="1" dirty="0" err="1" smtClean="0">
                <a:hlinkClick r:id="rId4"/>
              </a:rPr>
              <a:t>Shinoda</a:t>
            </a:r>
            <a:r>
              <a:rPr lang="en-US" b="1" dirty="0" smtClean="0"/>
              <a:t>, </a:t>
            </a:r>
            <a:r>
              <a:rPr lang="en-US" b="1" dirty="0" smtClean="0">
                <a:hlinkClick r:id="rId5"/>
              </a:rPr>
              <a:t>T </a:t>
            </a:r>
            <a:r>
              <a:rPr lang="en-US" b="1" dirty="0" err="1" smtClean="0">
                <a:hlinkClick r:id="rId5"/>
              </a:rPr>
              <a:t>Masuzawa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Abstract </a:t>
            </a:r>
          </a:p>
          <a:p>
            <a:pPr algn="just"/>
            <a:r>
              <a:rPr lang="en-US" b="1" dirty="0" err="1" smtClean="0"/>
              <a:t>Rhinogenous</a:t>
            </a:r>
            <a:r>
              <a:rPr lang="en-US" b="1" dirty="0" smtClean="0"/>
              <a:t> </a:t>
            </a:r>
            <a:r>
              <a:rPr lang="en-US" b="1" dirty="0" err="1" smtClean="0"/>
              <a:t>retrobulbar</a:t>
            </a:r>
            <a:r>
              <a:rPr lang="en-US" b="1" dirty="0" smtClean="0"/>
              <a:t> optic neuritis is characterized by neuritis secondary to </a:t>
            </a:r>
            <a:r>
              <a:rPr lang="en-US" b="1" dirty="0" err="1" smtClean="0"/>
              <a:t>paranasal</a:t>
            </a:r>
            <a:r>
              <a:rPr lang="en-US" b="1" dirty="0" smtClean="0"/>
              <a:t> sinusitis. A case of </a:t>
            </a:r>
            <a:r>
              <a:rPr lang="en-US" b="1" dirty="0" err="1" smtClean="0"/>
              <a:t>rhinogenous</a:t>
            </a:r>
            <a:r>
              <a:rPr lang="en-US" b="1" dirty="0" smtClean="0"/>
              <a:t> </a:t>
            </a:r>
            <a:r>
              <a:rPr lang="en-US" b="1" dirty="0" err="1" smtClean="0"/>
              <a:t>retrobulbar</a:t>
            </a:r>
            <a:r>
              <a:rPr lang="en-US" b="1" dirty="0" smtClean="0"/>
              <a:t> optic neuritis that was successfully treated by surgery is reported. A 40-year-old man complained of progressive right visual disturbance. The clinical course and neurological examination suggested right </a:t>
            </a:r>
            <a:r>
              <a:rPr lang="en-US" b="1" dirty="0" err="1" smtClean="0"/>
              <a:t>retrobulbar</a:t>
            </a:r>
            <a:r>
              <a:rPr lang="en-US" b="1" dirty="0" smtClean="0"/>
              <a:t> optic neuritis. CT and MRI scans demonstrated a massive tumor-like lesion near the right optic canal. Fifteen days after the onset, decompression of the right optic nerve was performed using a right </a:t>
            </a:r>
            <a:r>
              <a:rPr lang="en-US" b="1" dirty="0" err="1" smtClean="0"/>
              <a:t>pterional</a:t>
            </a:r>
            <a:r>
              <a:rPr lang="en-US" b="1" dirty="0" smtClean="0"/>
              <a:t> approach. After surgery, visual disturbance improved, and after about 1 month, the symptom had disappeared. Operative findings, histological examination and the postoperative course were consistent with the characteristics of </a:t>
            </a:r>
            <a:r>
              <a:rPr lang="en-US" b="1" dirty="0" err="1" smtClean="0"/>
              <a:t>rhinogenous</a:t>
            </a:r>
            <a:r>
              <a:rPr lang="en-US" b="1" dirty="0" smtClean="0"/>
              <a:t> </a:t>
            </a:r>
            <a:r>
              <a:rPr lang="en-US" b="1" dirty="0" err="1" smtClean="0"/>
              <a:t>retrobulbar</a:t>
            </a:r>
            <a:r>
              <a:rPr lang="en-US" b="1" dirty="0" smtClean="0"/>
              <a:t> optic neuritis. We consider decompression of the optic nerve to be effective for the treatment of </a:t>
            </a:r>
            <a:r>
              <a:rPr lang="en-US" b="1" dirty="0" err="1" smtClean="0"/>
              <a:t>rhinogenous</a:t>
            </a:r>
            <a:r>
              <a:rPr lang="en-US" b="1" dirty="0" smtClean="0"/>
              <a:t> </a:t>
            </a:r>
            <a:r>
              <a:rPr lang="en-US" b="1" dirty="0" err="1" smtClean="0"/>
              <a:t>retrobulbar</a:t>
            </a:r>
            <a:r>
              <a:rPr lang="en-US" b="1" dirty="0" smtClean="0"/>
              <a:t> optic neuritis. </a:t>
            </a:r>
          </a:p>
          <a:p>
            <a:endParaRPr lang="en-US" dirty="0"/>
          </a:p>
        </p:txBody>
      </p:sp>
      <p:pic>
        <p:nvPicPr>
          <p:cNvPr id="4" name="Picture 6" descr="optic_neuritis_neuropath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188640"/>
            <a:ext cx="2520825" cy="1773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815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68560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 report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 err="1" smtClean="0"/>
              <a:t>Klin</a:t>
            </a:r>
            <a:r>
              <a:rPr lang="en-US" b="1" dirty="0" smtClean="0"/>
              <a:t> </a:t>
            </a:r>
            <a:r>
              <a:rPr lang="en-US" b="1" dirty="0" err="1" smtClean="0"/>
              <a:t>Oczna</a:t>
            </a:r>
            <a:r>
              <a:rPr lang="en-US" b="1" dirty="0" smtClean="0"/>
              <a:t>. 2000;102(2):147-9. </a:t>
            </a:r>
          </a:p>
          <a:p>
            <a:r>
              <a:rPr lang="en-US" b="1" dirty="0" smtClean="0"/>
              <a:t>[</a:t>
            </a:r>
            <a:r>
              <a:rPr lang="en-US" b="1" dirty="0" err="1" smtClean="0"/>
              <a:t>Devic</a:t>
            </a:r>
            <a:r>
              <a:rPr lang="en-US" b="1" dirty="0" smtClean="0"/>
              <a:t> Disease: A Rare Cause of </a:t>
            </a:r>
            <a:r>
              <a:rPr lang="en-US" b="1" dirty="0" err="1" smtClean="0"/>
              <a:t>Retrobulbar</a:t>
            </a:r>
            <a:r>
              <a:rPr lang="en-US" b="1" dirty="0" smtClean="0"/>
              <a:t> Optic Neuritis: A Case Report] </a:t>
            </a:r>
          </a:p>
          <a:p>
            <a:r>
              <a:rPr lang="en-US" b="1" dirty="0" smtClean="0">
                <a:hlinkClick r:id="rId2"/>
              </a:rPr>
              <a:t>J </a:t>
            </a:r>
            <a:r>
              <a:rPr lang="en-US" b="1" dirty="0" err="1" smtClean="0">
                <a:hlinkClick r:id="rId2"/>
              </a:rPr>
              <a:t>Sempińska-Szewczyk</a:t>
            </a:r>
            <a:r>
              <a:rPr lang="en-US" b="1" dirty="0" smtClean="0"/>
              <a:t>, </a:t>
            </a:r>
            <a:r>
              <a:rPr lang="en-US" b="1" dirty="0" smtClean="0">
                <a:hlinkClick r:id="rId3"/>
              </a:rPr>
              <a:t>A </a:t>
            </a:r>
            <a:r>
              <a:rPr lang="en-US" b="1" dirty="0" err="1" smtClean="0">
                <a:hlinkClick r:id="rId3"/>
              </a:rPr>
              <a:t>Weglewski</a:t>
            </a:r>
            <a:r>
              <a:rPr lang="en-US" b="1" dirty="0" smtClean="0"/>
              <a:t>, </a:t>
            </a:r>
            <a:r>
              <a:rPr lang="en-US" b="1" dirty="0" smtClean="0">
                <a:hlinkClick r:id="rId4"/>
              </a:rPr>
              <a:t>J </a:t>
            </a:r>
            <a:r>
              <a:rPr lang="en-US" b="1" dirty="0" err="1" smtClean="0">
                <a:hlinkClick r:id="rId4"/>
              </a:rPr>
              <a:t>Juryńczyk</a:t>
            </a:r>
            <a:r>
              <a:rPr lang="en-US" b="1" dirty="0" smtClean="0"/>
              <a:t>, </a:t>
            </a:r>
            <a:r>
              <a:rPr lang="en-US" b="1" dirty="0" smtClean="0">
                <a:hlinkClick r:id="rId5"/>
              </a:rPr>
              <a:t>B </a:t>
            </a:r>
            <a:r>
              <a:rPr lang="en-US" b="1" dirty="0" err="1" smtClean="0">
                <a:hlinkClick r:id="rId5"/>
              </a:rPr>
              <a:t>Cybulska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Abstract </a:t>
            </a:r>
          </a:p>
          <a:p>
            <a:pPr algn="just"/>
            <a:r>
              <a:rPr lang="en-US" b="1" dirty="0" smtClean="0"/>
              <a:t>A case of 58-year-old woman with recurrent </a:t>
            </a:r>
            <a:r>
              <a:rPr lang="en-US" b="1" dirty="0" err="1" smtClean="0"/>
              <a:t>retrobulbar</a:t>
            </a:r>
            <a:r>
              <a:rPr lang="en-US" b="1" dirty="0" smtClean="0"/>
              <a:t> optic neuritis (</a:t>
            </a:r>
            <a:r>
              <a:rPr lang="en-US" b="1" dirty="0" err="1" smtClean="0"/>
              <a:t>ron</a:t>
            </a:r>
            <a:r>
              <a:rPr lang="en-US" b="1" dirty="0" smtClean="0"/>
              <a:t>) and transverse </a:t>
            </a:r>
            <a:r>
              <a:rPr lang="en-US" b="1" dirty="0" err="1" smtClean="0"/>
              <a:t>myelitis</a:t>
            </a:r>
            <a:r>
              <a:rPr lang="en-US" b="1" dirty="0" smtClean="0"/>
              <a:t> is presented. The patient was admitted to the </a:t>
            </a:r>
            <a:r>
              <a:rPr lang="en-US" b="1" dirty="0" err="1" smtClean="0"/>
              <a:t>opthalmology</a:t>
            </a:r>
            <a:r>
              <a:rPr lang="en-US" b="1" dirty="0" smtClean="0"/>
              <a:t> unit because of acute right </a:t>
            </a:r>
            <a:r>
              <a:rPr lang="en-US" b="1" dirty="0" err="1" smtClean="0"/>
              <a:t>retrobulbar</a:t>
            </a:r>
            <a:r>
              <a:rPr lang="en-US" b="1" dirty="0" smtClean="0"/>
              <a:t> optic neuritis. In 1997 she complained of left </a:t>
            </a:r>
            <a:r>
              <a:rPr lang="en-US" b="1" dirty="0" err="1" smtClean="0"/>
              <a:t>retrobulbar</a:t>
            </a:r>
            <a:r>
              <a:rPr lang="en-US" b="1" dirty="0" smtClean="0"/>
              <a:t> optic neuritis. One year later transverse </a:t>
            </a:r>
            <a:r>
              <a:rPr lang="en-US" b="1" dirty="0" err="1" smtClean="0"/>
              <a:t>myelitis</a:t>
            </a:r>
            <a:r>
              <a:rPr lang="en-US" b="1" dirty="0" smtClean="0"/>
              <a:t> of thoracic spine with spastic </a:t>
            </a:r>
            <a:r>
              <a:rPr lang="en-US" b="1" dirty="0" err="1" smtClean="0"/>
              <a:t>paraparesis</a:t>
            </a:r>
            <a:r>
              <a:rPr lang="en-US" b="1" dirty="0" smtClean="0"/>
              <a:t> occurred. MRI examination showed T2 </a:t>
            </a:r>
            <a:r>
              <a:rPr lang="en-US" b="1" dirty="0" err="1" smtClean="0"/>
              <a:t>hyperintensive</a:t>
            </a:r>
            <a:r>
              <a:rPr lang="en-US" b="1" dirty="0" smtClean="0"/>
              <a:t> focus in the thoracic spine (Th8-Th9, probably </a:t>
            </a:r>
            <a:r>
              <a:rPr lang="en-US" b="1" dirty="0" err="1" smtClean="0"/>
              <a:t>demyelinisation</a:t>
            </a:r>
            <a:r>
              <a:rPr lang="en-US" b="1" dirty="0" smtClean="0"/>
              <a:t>). Nowadays MRI examination of the optic nerves and brain showed </a:t>
            </a:r>
            <a:r>
              <a:rPr lang="en-US" b="1" dirty="0" err="1" smtClean="0"/>
              <a:t>demyelinisation</a:t>
            </a:r>
            <a:r>
              <a:rPr lang="en-US" b="1" dirty="0" smtClean="0"/>
              <a:t> focus in the right optic nerve. There was no pathological changes in the brain. The diagnosis of </a:t>
            </a:r>
            <a:r>
              <a:rPr lang="en-US" b="1" dirty="0" err="1" smtClean="0"/>
              <a:t>Devic</a:t>
            </a:r>
            <a:r>
              <a:rPr lang="en-US" b="1" dirty="0" smtClean="0"/>
              <a:t> disease was established. Treatment with intravenous </a:t>
            </a:r>
            <a:r>
              <a:rPr lang="en-US" b="1" dirty="0" err="1" smtClean="0"/>
              <a:t>methyloprednisolon</a:t>
            </a:r>
            <a:r>
              <a:rPr lang="en-US" b="1" dirty="0" smtClean="0"/>
              <a:t> was administered with slight improvement. The pathology and clinical course of </a:t>
            </a:r>
            <a:r>
              <a:rPr lang="en-US" b="1" dirty="0" err="1" smtClean="0"/>
              <a:t>Devic</a:t>
            </a:r>
            <a:r>
              <a:rPr lang="en-US" b="1" dirty="0" smtClean="0"/>
              <a:t> disease are discussed. </a:t>
            </a:r>
          </a:p>
        </p:txBody>
      </p:sp>
      <p:pic>
        <p:nvPicPr>
          <p:cNvPr id="4" name="Picture 5" descr="optic-neuriti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260648"/>
            <a:ext cx="1979712" cy="1724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54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68560" y="332656"/>
            <a:ext cx="8229600" cy="11430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 report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Orbit. 2009;28(6):377-9. </a:t>
            </a:r>
          </a:p>
          <a:p>
            <a:r>
              <a:rPr lang="en-US" b="1" dirty="0" err="1" smtClean="0"/>
              <a:t>Pansinusitis</a:t>
            </a:r>
            <a:r>
              <a:rPr lang="en-US" b="1" dirty="0" smtClean="0"/>
              <a:t> Causing Bilateral Optic Neuritis in a 9-year-old Child </a:t>
            </a:r>
          </a:p>
          <a:p>
            <a:r>
              <a:rPr lang="en-US" b="1" dirty="0" smtClean="0">
                <a:hlinkClick r:id="rId2"/>
              </a:rPr>
              <a:t>K </a:t>
            </a:r>
            <a:r>
              <a:rPr lang="en-US" b="1" dirty="0" err="1" smtClean="0">
                <a:hlinkClick r:id="rId2"/>
              </a:rPr>
              <a:t>Bashkaran</a:t>
            </a:r>
            <a:r>
              <a:rPr lang="en-US" b="1" baseline="30000" dirty="0" smtClean="0"/>
              <a:t> </a:t>
            </a:r>
            <a:r>
              <a:rPr lang="en-US" b="1" dirty="0" smtClean="0"/>
              <a:t>, </a:t>
            </a:r>
            <a:r>
              <a:rPr lang="en-US" b="1" dirty="0" smtClean="0">
                <a:hlinkClick r:id="rId3"/>
              </a:rPr>
              <a:t>I </a:t>
            </a:r>
            <a:r>
              <a:rPr lang="en-US" b="1" dirty="0" err="1" smtClean="0">
                <a:hlinkClick r:id="rId3"/>
              </a:rPr>
              <a:t>Shatriah</a:t>
            </a:r>
            <a:r>
              <a:rPr lang="en-US" b="1" dirty="0" smtClean="0"/>
              <a:t>, </a:t>
            </a:r>
            <a:r>
              <a:rPr lang="en-US" b="1" dirty="0" smtClean="0">
                <a:hlinkClick r:id="rId4"/>
              </a:rPr>
              <a:t>E </a:t>
            </a:r>
            <a:r>
              <a:rPr lang="en-US" b="1" dirty="0" err="1" smtClean="0">
                <a:hlinkClick r:id="rId4"/>
              </a:rPr>
              <a:t>Zunaina</a:t>
            </a:r>
            <a:r>
              <a:rPr lang="en-US" b="1" dirty="0" smtClean="0"/>
              <a:t>, </a:t>
            </a:r>
            <a:r>
              <a:rPr lang="en-US" b="1" dirty="0" smtClean="0">
                <a:hlinkClick r:id="rId5"/>
              </a:rPr>
              <a:t>S </a:t>
            </a:r>
            <a:r>
              <a:rPr lang="en-US" b="1" dirty="0" err="1" smtClean="0">
                <a:hlinkClick r:id="rId5"/>
              </a:rPr>
              <a:t>Bakiah</a:t>
            </a:r>
            <a:r>
              <a:rPr lang="en-US" b="1" dirty="0" smtClean="0"/>
              <a:t>, </a:t>
            </a:r>
            <a:r>
              <a:rPr lang="en-US" b="1" dirty="0" smtClean="0">
                <a:hlinkClick r:id="rId6"/>
              </a:rPr>
              <a:t>Z </a:t>
            </a:r>
            <a:r>
              <a:rPr lang="en-US" b="1" dirty="0" err="1" smtClean="0">
                <a:hlinkClick r:id="rId6"/>
              </a:rPr>
              <a:t>Sakinah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Abstract </a:t>
            </a:r>
          </a:p>
          <a:p>
            <a:pPr algn="just"/>
            <a:r>
              <a:rPr lang="en-US" b="1" dirty="0" smtClean="0"/>
              <a:t>Sinusitis is a rare cause of optic neuritis in children. This case illustrates bilateral optic neuritis in a 9-year-old child caused by </a:t>
            </a:r>
            <a:r>
              <a:rPr lang="en-US" b="1" dirty="0" err="1" smtClean="0"/>
              <a:t>pansinusitis</a:t>
            </a:r>
            <a:r>
              <a:rPr lang="en-US" b="1" dirty="0" smtClean="0"/>
              <a:t>. It demands an accurate diagnosis with a prompt management. A proper treatment of sinusitis is essential to prevent this complication. </a:t>
            </a:r>
          </a:p>
          <a:p>
            <a:endParaRPr lang="en-US" dirty="0"/>
          </a:p>
        </p:txBody>
      </p:sp>
      <p:pic>
        <p:nvPicPr>
          <p:cNvPr id="6146" name="Picture 2" descr="D:\Users\Mirjana Janicijevic\Desktop\13893924618276_fullscreen_poste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260648"/>
            <a:ext cx="2560284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345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40568" y="332656"/>
            <a:ext cx="8229600" cy="11430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 report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Ann </a:t>
            </a:r>
            <a:r>
              <a:rPr lang="en-US" b="1" dirty="0" err="1" smtClean="0"/>
              <a:t>Ophthalmo</a:t>
            </a:r>
            <a:r>
              <a:rPr lang="en-US" b="1" dirty="0" smtClean="0"/>
              <a:t>. 1987;19(12):453-6. </a:t>
            </a:r>
          </a:p>
          <a:p>
            <a:r>
              <a:rPr lang="en-US" b="1" dirty="0" smtClean="0"/>
              <a:t>Acute </a:t>
            </a:r>
            <a:r>
              <a:rPr lang="en-US" b="1" dirty="0" err="1" smtClean="0"/>
              <a:t>Retrobulbar</a:t>
            </a:r>
            <a:r>
              <a:rPr lang="en-US" b="1" dirty="0" smtClean="0"/>
              <a:t> Neuritis Complicating Herpes Zoster </a:t>
            </a:r>
            <a:r>
              <a:rPr lang="en-US" b="1" dirty="0" err="1" smtClean="0"/>
              <a:t>Ophthalmicus</a:t>
            </a:r>
            <a:r>
              <a:rPr lang="en-US" b="1" dirty="0" smtClean="0"/>
              <a:t> </a:t>
            </a:r>
          </a:p>
          <a:p>
            <a:r>
              <a:rPr lang="en-US" b="1" dirty="0" smtClean="0">
                <a:hlinkClick r:id="rId2"/>
              </a:rPr>
              <a:t>S W Tunis</a:t>
            </a:r>
            <a:r>
              <a:rPr lang="en-US" b="1" baseline="30000" dirty="0" smtClean="0"/>
              <a:t> </a:t>
            </a:r>
            <a:r>
              <a:rPr lang="en-US" b="1" dirty="0" smtClean="0"/>
              <a:t>, </a:t>
            </a:r>
            <a:r>
              <a:rPr lang="en-US" b="1" dirty="0" smtClean="0">
                <a:hlinkClick r:id="rId3"/>
              </a:rPr>
              <a:t>M J </a:t>
            </a:r>
            <a:r>
              <a:rPr lang="en-US" b="1" dirty="0" err="1" smtClean="0">
                <a:hlinkClick r:id="rId3"/>
              </a:rPr>
              <a:t>Tapert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Abstract </a:t>
            </a:r>
          </a:p>
          <a:p>
            <a:pPr algn="just"/>
            <a:r>
              <a:rPr lang="en-US" b="1" dirty="0" smtClean="0"/>
              <a:t>Acute </a:t>
            </a:r>
            <a:r>
              <a:rPr lang="en-US" b="1" dirty="0" err="1" smtClean="0"/>
              <a:t>retrobulbar</a:t>
            </a:r>
            <a:r>
              <a:rPr lang="en-US" b="1" dirty="0" smtClean="0"/>
              <a:t> neuritis occurred 24 days after an episode of Herpes zoster </a:t>
            </a:r>
            <a:r>
              <a:rPr lang="en-US" b="1" dirty="0" err="1" smtClean="0"/>
              <a:t>ophthalmicus</a:t>
            </a:r>
            <a:r>
              <a:rPr lang="en-US" b="1" dirty="0" smtClean="0"/>
              <a:t> in an otherwise healthy, 19-year-old man. Profound visual loss with consecutive optic atrophy ensued. Neurologic evaluation was normal and supported the presumptive diagnosis of </a:t>
            </a:r>
            <a:r>
              <a:rPr lang="en-US" b="1" dirty="0" err="1" smtClean="0"/>
              <a:t>parainfectious</a:t>
            </a:r>
            <a:r>
              <a:rPr lang="en-US" b="1" dirty="0" smtClean="0"/>
              <a:t> Herpes zoster </a:t>
            </a:r>
            <a:r>
              <a:rPr lang="en-US" b="1" dirty="0" err="1" smtClean="0"/>
              <a:t>retrobulbar</a:t>
            </a:r>
            <a:r>
              <a:rPr lang="en-US" b="1" dirty="0" smtClean="0"/>
              <a:t> neuritis. </a:t>
            </a:r>
          </a:p>
          <a:p>
            <a:endParaRPr lang="en-US" dirty="0"/>
          </a:p>
        </p:txBody>
      </p:sp>
      <p:pic>
        <p:nvPicPr>
          <p:cNvPr id="4098" name="Picture 2" descr="D:\Users\Mirjana Janicijevic\Desktop\temporalno bledil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22336"/>
            <a:ext cx="1872208" cy="1830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55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projected_giraff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338"/>
            <a:ext cx="9144000" cy="682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 descr="L6ILACACFXCT7CA74EBKOCAG14X7ICAUCF1JLCAMV79P9CA5MRIPDCA4DMG4NCAT4N0NHCA8OLV26CAO4I5EKCAGNBR7XCAM1KH53CABEVLYNCAUE8E20CAG2TVYNCAP1DM6OCALAVS0CCAQVQGX9CA3BZE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645024"/>
            <a:ext cx="3491880" cy="32129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42694" name="Rectangle 6"/>
          <p:cNvSpPr>
            <a:spLocks noChangeArrowheads="1"/>
          </p:cNvSpPr>
          <p:nvPr/>
        </p:nvSpPr>
        <p:spPr bwMode="auto">
          <a:xfrm>
            <a:off x="0" y="260648"/>
            <a:ext cx="608416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C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ОПТИЧКИ </a:t>
            </a:r>
            <a:r>
              <a:rPr lang="sr-Cyrl-C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НЕРВ И </a:t>
            </a:r>
            <a:r>
              <a:rPr lang="sr-Cyrl-C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МОЗАК </a:t>
            </a:r>
            <a:r>
              <a:rPr lang="sr-Cyrl-C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ЗАЈЕДНО ГЛЕДАЈУ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</a:t>
            </a:r>
            <a:r>
              <a:rPr lang="sr-Cyrl-C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sr-Cyrl-C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sr-Cyrl-C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sr-Cyrl-C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ЗАЈЕДНО </a:t>
            </a:r>
            <a:r>
              <a:rPr lang="sr-Cyrl-C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БОЛУЈУ!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sr-Cyrl-C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sr-Cyrl-C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en-US" sz="32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8437" name="Picture 7" descr="SZB44CA7IJJY3CAM8RU3SCAJ2ODAWCADCZ6DYCAOAKEB5CAQEF89MCAJFA44FCAZ8A1V3CA6LRH2JCAQMCVHSCAN7DVQDCAQB6RIUCAIEFKKZCAVX54LOCA10LNDVCAY55SCBCAGNWF5NCAX4KHZUCA9O47Z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77072"/>
            <a:ext cx="2915816" cy="27809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438" name="Picture 8" descr="O98BYCA90B4H6CA01TDASCA623N1ICA88YC6HCAJOBR7ACAYVP0ROCALMOKW0CADUYYZOCA42KZBACARD5QNJCA1CWWLDCANOV24XCAN92LS0CA0EUCGMCAC6U82ICAFHQ0MCCAG5QI2RCA72RF8ZCAVNG3Q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60648"/>
            <a:ext cx="2627784" cy="25717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advTm="907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0688"/>
            <a:ext cx="8229600" cy="11430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 report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501317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sz="3800" b="1" dirty="0" smtClean="0"/>
              <a:t>Am J </a:t>
            </a:r>
            <a:r>
              <a:rPr lang="en-US" sz="3800" b="1" dirty="0" err="1" smtClean="0"/>
              <a:t>Otolaryngol</a:t>
            </a:r>
            <a:r>
              <a:rPr lang="en-US" sz="3800" b="1" dirty="0" smtClean="0"/>
              <a:t>. 2018;39(6):791-795. </a:t>
            </a:r>
          </a:p>
          <a:p>
            <a:r>
              <a:rPr lang="en-US" sz="3800" b="1" dirty="0" err="1" smtClean="0"/>
              <a:t>Rhinogenous</a:t>
            </a:r>
            <a:r>
              <a:rPr lang="en-US" sz="3800" b="1" dirty="0" smtClean="0"/>
              <a:t> Optic Neuritis With Full Recovery of Vision - The Role of Endoscopic Optic Nerve Decompression and a Review of Literature </a:t>
            </a:r>
          </a:p>
          <a:p>
            <a:r>
              <a:rPr lang="en-US" sz="3800" b="1" dirty="0" smtClean="0">
                <a:hlinkClick r:id="rId3"/>
              </a:rPr>
              <a:t>W L Neo</a:t>
            </a:r>
            <a:r>
              <a:rPr lang="en-US" sz="3800" b="1" baseline="30000" dirty="0" smtClean="0"/>
              <a:t> </a:t>
            </a:r>
            <a:r>
              <a:rPr lang="en-US" sz="3800" b="1" dirty="0" smtClean="0"/>
              <a:t>, </a:t>
            </a:r>
            <a:r>
              <a:rPr lang="en-US" sz="3800" b="1" dirty="0" smtClean="0">
                <a:hlinkClick r:id="rId4"/>
              </a:rPr>
              <a:t>D C W Chin</a:t>
            </a:r>
            <a:r>
              <a:rPr lang="en-US" sz="3800" b="1" baseline="30000" dirty="0" smtClean="0">
                <a:hlinkClick r:id="rId5"/>
              </a:rPr>
              <a:t> </a:t>
            </a:r>
            <a:r>
              <a:rPr lang="en-US" sz="3800" b="1" dirty="0" smtClean="0"/>
              <a:t>, </a:t>
            </a:r>
            <a:r>
              <a:rPr lang="en-US" sz="3800" b="1" dirty="0" smtClean="0">
                <a:hlinkClick r:id="rId6"/>
              </a:rPr>
              <a:t>X Y Huang</a:t>
            </a:r>
            <a:r>
              <a:rPr lang="en-US" sz="3800" b="1" baseline="30000" dirty="0" smtClean="0"/>
              <a:t> </a:t>
            </a:r>
            <a:endParaRPr lang="en-US" sz="3800" b="1" dirty="0" smtClean="0"/>
          </a:p>
          <a:p>
            <a:pPr algn="just"/>
            <a:r>
              <a:rPr lang="en-US" sz="3800" b="1" dirty="0" smtClean="0"/>
              <a:t>Abstract </a:t>
            </a:r>
          </a:p>
          <a:p>
            <a:pPr algn="just"/>
            <a:r>
              <a:rPr lang="en-US" sz="3800" b="1" dirty="0" smtClean="0"/>
              <a:t>Optic neuritis resulting from </a:t>
            </a:r>
            <a:r>
              <a:rPr lang="en-US" sz="3800" b="1" dirty="0" err="1" smtClean="0"/>
              <a:t>paranasal</a:t>
            </a:r>
            <a:r>
              <a:rPr lang="en-US" sz="3800" b="1" dirty="0" smtClean="0"/>
              <a:t> sinusitis is an infrequently described but clinically important and treatable entity. The role of optic nerve decompression has been well established in </a:t>
            </a:r>
            <a:r>
              <a:rPr lang="en-US" sz="3800" b="1" dirty="0" err="1" smtClean="0"/>
              <a:t>atraumatic</a:t>
            </a:r>
            <a:r>
              <a:rPr lang="en-US" sz="3800" b="1" dirty="0" smtClean="0"/>
              <a:t> optic neuropathies which are compressive in origin. However, its role in optic neuritis and other infective or inflammatory processes is lacking, and the role for early surgical intervention remains controversial. </a:t>
            </a:r>
          </a:p>
          <a:p>
            <a:pPr algn="just">
              <a:buNone/>
            </a:pPr>
            <a:r>
              <a:rPr lang="en-US" sz="3800" b="1" dirty="0" smtClean="0"/>
              <a:t>	Case report: In this case report, we describe a patient who presented with sudden onset of right vision loss secondary to optic neuritis from </a:t>
            </a:r>
            <a:r>
              <a:rPr lang="en-US" sz="3800" b="1" dirty="0" err="1" smtClean="0"/>
              <a:t>pansinusitis</a:t>
            </a:r>
            <a:r>
              <a:rPr lang="en-US" sz="3800" b="1" dirty="0" smtClean="0"/>
              <a:t>. He was treated with systemic antibiotics and steroids along with an urgent endoscopic sinus surgery with optic nerve decompression. Full restoration of his vision was recorded within 24 h of surgical decompression. </a:t>
            </a:r>
          </a:p>
          <a:p>
            <a:pPr algn="just">
              <a:buNone/>
            </a:pPr>
            <a:r>
              <a:rPr lang="en-US" sz="3800" b="1" dirty="0" smtClean="0"/>
              <a:t>	Optic neuritis secondary to </a:t>
            </a:r>
            <a:r>
              <a:rPr lang="en-US" sz="3800" b="1" dirty="0" err="1" smtClean="0"/>
              <a:t>paranasal</a:t>
            </a:r>
            <a:r>
              <a:rPr lang="en-US" sz="3800" b="1" dirty="0" smtClean="0"/>
              <a:t> sinusitis is a clinically important entity and timely diagnosis and decompression is key to vision restoration. </a:t>
            </a:r>
          </a:p>
          <a:p>
            <a:pPr>
              <a:buNone/>
            </a:pPr>
            <a:endParaRPr lang="en-US" sz="3800" b="1" dirty="0" smtClean="0"/>
          </a:p>
        </p:txBody>
      </p:sp>
      <p:pic>
        <p:nvPicPr>
          <p:cNvPr id="5122" name="Picture 2" descr="D:\Users\Mirjana Janicijevic\Desktop\imageo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188640"/>
            <a:ext cx="1656184" cy="1739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QPZQUCAS7QFJBCAM4K2BQCA8BSWDPCA3PBKRQCAAO7AW0CAWZUVTZCAVDWV35CAM8519LCAG3KJ8PCAG5LUGACASUMYZLCARB1L28CAL6LX11CALU3W3PCAIFKIJ8CAZ8BGIYCAZJOIJACAYVAV1KCAQXIB3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59" name="Picture 5" descr="UGZ0QCAFG8CMNCA91AHL5CAWW8HOSCAZKF298CADZPYW2CAWZIALNCAT2EPURCABJO8JKCAKYLJU4CA5BNUMUCAJP7434CAQ9YFQECAFAZM4VCANVRT5SCAIY6OCGCAAW89VMCA3G87BVCAAB7UP0CAAWTTY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8640"/>
            <a:ext cx="3071813" cy="30813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460" name="Picture 6" descr="LRE0GCA7SZCG7CAZQ0J5KCAHP8DESCA58VVK1CAL6FMUQCAA8WRLYCAMRIXMHCAE1TRESCAU9Y8DQCAMBC5FECATPLYDYCAN3WV7NCA6XNO77CAOBDF6KCAYQDJBJCA4IFJC0CAIUJL4GCAJW1TIDCADRKZ9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457038"/>
            <a:ext cx="2665289" cy="24009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683568" y="357301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ХВАЛА НА ВАШОЈ ПАЖЊИ!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86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КЛИНИЧКОГ СЛУЧАЈА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/>
              <a:t>A.</a:t>
            </a:r>
            <a:r>
              <a:rPr lang="sr-Cyrl-RS" b="1" dirty="0" smtClean="0"/>
              <a:t> Л</a:t>
            </a:r>
            <a:r>
              <a:rPr lang="en-US" b="1" dirty="0" smtClean="0"/>
              <a:t>.</a:t>
            </a:r>
            <a:r>
              <a:rPr lang="sr-Cyrl-RS" b="1" dirty="0" smtClean="0"/>
              <a:t>, ЖЕНА, 1960. ГОДИШТЕ, ИЗ ТОПОЛЕ, ТРЕЋИ ПУТ ХОСПИТАЛИЗОВАНА НА КЛИНИЦИ ЗА ОФТАЛМОЛОГИЈУ КЦ КРАГУЈЕВАЦ, И ПАЦИЈЕНТКИЊА НЕУРОЛОШКЕ КЛИНИКЕ КЦ КРАГУЈЕВАЦ</a:t>
            </a:r>
          </a:p>
          <a:p>
            <a:r>
              <a:rPr lang="sr-Cyrl-RS" b="1" dirty="0" smtClean="0"/>
              <a:t>ПАЦИЈЕНТКИЊА СЕ ЖАЛИЛА НА ПАД ВИДА, ОБОСТРАНО, ПРЕЋЕН СЛАБИЈИМ БОЛОВИМА ПРИ ПОКРЕТУ ОБА БУЛБУСА</a:t>
            </a:r>
          </a:p>
          <a:p>
            <a:r>
              <a:rPr lang="sr-Cyrl-RS" b="1" dirty="0" smtClean="0"/>
              <a:t>БЕЗ КОРЕКЦИЈЕ ВИДА НАОЧАРИМА ИЛИ КОНТАКТНИМ СОЧИВИМА, БЕЗ ОПЕРАЦИЈА И ПОВРЕДА ОКА</a:t>
            </a:r>
          </a:p>
          <a:p>
            <a:r>
              <a:rPr lang="sr-Cyrl-RS" b="1" dirty="0" smtClean="0"/>
              <a:t>САДАШЊА БОЛЕСТ: ПАЦИЈЕНТКИЊА НАВОДИ ДА ЈЕ НЕДАВНО, ПРЕ 2 ДАНА, ПРИМЕТИЛА НАГЛИ ПАД ВИДА, ГОТОВО ИСТОГ ИНТЕЗИТЕТА НА ОБА ОКА, ЗНАЈУЋИ ПРЕДХОДНИ АТАК СВОЈЕ БОЛЕСТИ...</a:t>
            </a:r>
          </a:p>
          <a:p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ПРЕДЛОЖЕНА ЈОЈ ЈЕ ХИТНА ХОСПИТАЛИЗАЦИЈА ОД СТРАНЕ НЕРООФТАЛМОЛОГА, КОЈУ ПРИХВАТА, ХОСПИТАЛИЗОВАНА НА КОНЗЕРВАТИВНОМ ОДЕЉЕЊУ...</a:t>
            </a:r>
          </a:p>
          <a:p>
            <a:pPr>
              <a:buNone/>
            </a:pPr>
            <a:endParaRPr lang="sr-Cyrl-R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</p:spTree>
  </p:cSld>
  <p:clrMapOvr>
    <a:masterClrMapping/>
  </p:clrMapOvr>
  <p:transition advTm="7354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/>
              <a:t>И ДАЉЕ...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sr-Cyrl-RS" b="1" dirty="0" smtClean="0"/>
              <a:t>ЛИЧНА АНАМНЕЗА: НЕГИРА АЛЕРГИЈУ НА ХРАНУ, ЛЕКОВЕ, ДРУГО...</a:t>
            </a:r>
          </a:p>
          <a:p>
            <a:pPr>
              <a:buNone/>
            </a:pPr>
            <a:endParaRPr lang="sr-Cyrl-RS" b="1" dirty="0" smtClean="0"/>
          </a:p>
          <a:p>
            <a:r>
              <a:rPr lang="sr-Cyrl-RS" b="1" dirty="0" smtClean="0"/>
              <a:t>НОВООТКРИВЕНИ ЈЕ ДИЈАБЕТИЧАР, БЕЗ ОРАЛНЕ</a:t>
            </a:r>
            <a:r>
              <a:rPr lang="en-US" b="1" dirty="0" smtClean="0"/>
              <a:t>/</a:t>
            </a:r>
            <a:r>
              <a:rPr lang="sr-Cyrl-RS" b="1" dirty="0" smtClean="0"/>
              <a:t>ПАРЕНТЕРАЛНЕ КАУЗАЛНЕ ТЕРАПИЈЕ, САМО УЗ ПРОПИСАНУ ДИЈЕТУ, БЕЗ ПРОМЕНА НА РЕТИНИМА У СМИСЛУ ДИЈАБЕТЕСНЕ РЕТИНОПАТИЈЕ,...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sz="3600" b="1" dirty="0" smtClean="0">
              <a:cs typeface="Times New Roman" pitchFamily="18" charset="0"/>
            </a:endParaRPr>
          </a:p>
          <a:p>
            <a:r>
              <a:rPr lang="sr-Cyrl-RS" sz="3600" b="1" dirty="0" smtClean="0">
                <a:cs typeface="Times New Roman" pitchFamily="18" charset="0"/>
              </a:rPr>
              <a:t>Лабораторијски</a:t>
            </a:r>
            <a:r>
              <a:rPr lang="sr-Cyrl-RS" sz="2800" b="1" dirty="0" smtClean="0"/>
              <a:t>: </a:t>
            </a:r>
            <a:r>
              <a:rPr lang="sr-Cyrl-RS" sz="3600" b="1" dirty="0" smtClean="0">
                <a:cs typeface="Times New Roman" pitchFamily="18" charset="0"/>
              </a:rPr>
              <a:t>добра </a:t>
            </a:r>
            <a:r>
              <a:rPr lang="en-US" sz="3600" b="1" dirty="0" err="1" smtClean="0">
                <a:cs typeface="Times New Roman" pitchFamily="18" charset="0"/>
              </a:rPr>
              <a:t>гликемијска</a:t>
            </a:r>
            <a:r>
              <a:rPr lang="en-US" sz="3600" b="1" dirty="0" smtClean="0">
                <a:cs typeface="Times New Roman" pitchFamily="18" charset="0"/>
              </a:rPr>
              <a:t> </a:t>
            </a:r>
            <a:r>
              <a:rPr lang="en-US" sz="3600" b="1" dirty="0" err="1" smtClean="0">
                <a:cs typeface="Times New Roman" pitchFamily="18" charset="0"/>
              </a:rPr>
              <a:t>контрола</a:t>
            </a:r>
            <a:r>
              <a:rPr lang="sr-Cyrl-RS" sz="3600" b="1" dirty="0" smtClean="0">
                <a:cs typeface="Times New Roman" pitchFamily="18" charset="0"/>
              </a:rPr>
              <a:t>, реферетни опсег </a:t>
            </a:r>
            <a:r>
              <a:rPr lang="en-US" sz="3600" b="1" dirty="0" err="1" smtClean="0">
                <a:cs typeface="Times New Roman" pitchFamily="18" charset="0"/>
              </a:rPr>
              <a:t>вредности</a:t>
            </a:r>
            <a:r>
              <a:rPr lang="en-US" sz="3600" b="1" dirty="0" smtClean="0">
                <a:cs typeface="Times New Roman" pitchFamily="18" charset="0"/>
              </a:rPr>
              <a:t> </a:t>
            </a:r>
            <a:r>
              <a:rPr lang="en-US" sz="3600" b="1" dirty="0" err="1" smtClean="0">
                <a:cs typeface="Times New Roman" pitchFamily="18" charset="0"/>
              </a:rPr>
              <a:t>гликозованог</a:t>
            </a:r>
            <a:r>
              <a:rPr lang="en-US" sz="3600" b="1" dirty="0" smtClean="0">
                <a:cs typeface="Times New Roman" pitchFamily="18" charset="0"/>
              </a:rPr>
              <a:t> </a:t>
            </a:r>
            <a:r>
              <a:rPr lang="en-US" sz="3600" b="1" dirty="0" err="1" smtClean="0">
                <a:cs typeface="Times New Roman" pitchFamily="18" charset="0"/>
              </a:rPr>
              <a:t>хемоглобина</a:t>
            </a:r>
            <a:r>
              <a:rPr lang="sr-Cyrl-RS" sz="3600" b="1" dirty="0" smtClean="0">
                <a:cs typeface="Times New Roman" pitchFamily="18" charset="0"/>
              </a:rPr>
              <a:t>,...</a:t>
            </a:r>
          </a:p>
          <a:p>
            <a:pPr>
              <a:buNone/>
            </a:pPr>
            <a:endParaRPr lang="sr-Cyrl-RS" sz="3600" b="1" dirty="0" smtClean="0"/>
          </a:p>
          <a:p>
            <a:r>
              <a:rPr lang="sr-Cyrl-RS" b="1" dirty="0" smtClean="0"/>
              <a:t>ОФТАЛМОЛОШКА АНАМНЕЗА: ПАЦИЈЕНТКИЊА НАВОДИ ДА РЕДОВНО ОДЛАЗИ НА ОФТАЛМОЛОШКЕ</a:t>
            </a:r>
            <a:r>
              <a:rPr lang="en-US" b="1" dirty="0" smtClean="0"/>
              <a:t>/</a:t>
            </a:r>
            <a:r>
              <a:rPr lang="sr-Cyrl-RS" b="1" dirty="0" smtClean="0"/>
              <a:t>НЕУРОЛОШКЕ КОНТРОЛЕ. ПОСЛЕДЊИ ПУТ ЈЕ БИЛА НА КОНТРОЛАМА ПРЕ МЕСЕЦ ДАНА, КАДА ЈЕ КЛИНИЧКИ КОНСТАТОВАНО ОД СТРАНЕ ОФТАЛМОЛОГА И НЕУРОЛОГА ОДСУСТВО РЕМИСИЈЕ ЊЕНЕ БОЛЕСТИ, А ДО ДАНАС...</a:t>
            </a:r>
            <a:endParaRPr lang="en-US" b="1" dirty="0"/>
          </a:p>
        </p:txBody>
      </p:sp>
    </p:spTree>
  </p:cSld>
  <p:clrMapOvr>
    <a:masterClrMapping/>
  </p:clrMapOvr>
  <p:transition advTm="5500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Општи офталмолошки преглед!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3"/>
          </a:xfrm>
        </p:spPr>
        <p:txBody>
          <a:bodyPr>
            <a:noAutofit/>
          </a:bodyPr>
          <a:lstStyle/>
          <a:p>
            <a:r>
              <a:rPr lang="sr-Latn-RS" sz="2400" b="1" dirty="0" smtClean="0"/>
              <a:t>VOD: </a:t>
            </a:r>
            <a:r>
              <a:rPr lang="sr-Cyrl-RS" sz="2400" b="1" dirty="0" smtClean="0"/>
              <a:t>0,3-0,4  НЕ КОР. </a:t>
            </a:r>
            <a:endParaRPr lang="en-US" sz="2400" b="1" dirty="0" smtClean="0"/>
          </a:p>
          <a:p>
            <a:r>
              <a:rPr lang="en-US" sz="2400" b="1" dirty="0" smtClean="0"/>
              <a:t>VOS:</a:t>
            </a:r>
            <a:r>
              <a:rPr lang="sr-Cyrl-RS" sz="2400" b="1" dirty="0" smtClean="0"/>
              <a:t> 0,3-</a:t>
            </a:r>
            <a:r>
              <a:rPr lang="en-US" sz="2400" b="1" dirty="0" smtClean="0"/>
              <a:t>0</a:t>
            </a:r>
            <a:r>
              <a:rPr lang="sr-Cyrl-RS" sz="2400" b="1" dirty="0" smtClean="0"/>
              <a:t>,</a:t>
            </a:r>
            <a:r>
              <a:rPr lang="en-US" sz="2400" b="1" dirty="0" smtClean="0"/>
              <a:t>4</a:t>
            </a:r>
            <a:r>
              <a:rPr lang="sr-Cyrl-RS" sz="2400" b="1" dirty="0" smtClean="0"/>
              <a:t> НЕ КОР.</a:t>
            </a:r>
            <a:endParaRPr lang="en-US" sz="2400" b="1" dirty="0" smtClean="0"/>
          </a:p>
          <a:p>
            <a:r>
              <a:rPr lang="en-US" sz="2400" b="1" dirty="0" smtClean="0"/>
              <a:t>TOD: </a:t>
            </a:r>
            <a:r>
              <a:rPr lang="sr-Cyrl-RS" sz="2400" b="1" dirty="0" smtClean="0"/>
              <a:t>16</a:t>
            </a:r>
            <a:r>
              <a:rPr lang="en-US" sz="2400" b="1" dirty="0" smtClean="0"/>
              <a:t>mmHg</a:t>
            </a:r>
          </a:p>
          <a:p>
            <a:r>
              <a:rPr lang="en-US" sz="2400" b="1" dirty="0" smtClean="0"/>
              <a:t>TOS: 1</a:t>
            </a:r>
            <a:r>
              <a:rPr lang="sr-Cyrl-RS" sz="2400" b="1" dirty="0" smtClean="0"/>
              <a:t>4</a:t>
            </a:r>
            <a:r>
              <a:rPr lang="en-US" sz="2400" b="1" dirty="0" smtClean="0"/>
              <a:t>mmHg</a:t>
            </a:r>
          </a:p>
          <a:p>
            <a:r>
              <a:rPr lang="sr-Latn-RS" sz="2400" b="1" dirty="0" smtClean="0"/>
              <a:t>Š</a:t>
            </a:r>
            <a:r>
              <a:rPr lang="en-US" sz="2400" b="1" dirty="0" smtClean="0"/>
              <a:t>PALT</a:t>
            </a:r>
            <a:r>
              <a:rPr lang="sr-Latn-RS" sz="2400" b="1" dirty="0" smtClean="0"/>
              <a:t>A</a:t>
            </a:r>
            <a:r>
              <a:rPr lang="sr-Cyrl-RS" sz="2400" b="1" dirty="0" smtClean="0"/>
              <a:t> </a:t>
            </a:r>
            <a:r>
              <a:rPr lang="en-US" sz="2400" b="1" dirty="0" smtClean="0"/>
              <a:t>O</a:t>
            </a:r>
            <a:r>
              <a:rPr lang="sr-Latn-RS" sz="2400" b="1" dirty="0" smtClean="0"/>
              <a:t>U</a:t>
            </a:r>
            <a:r>
              <a:rPr lang="en-US" sz="2400" b="1" dirty="0" smtClean="0"/>
              <a:t>:</a:t>
            </a:r>
            <a:r>
              <a:rPr lang="sr-Cyrl-RS" sz="2400" b="1" dirty="0" smtClean="0"/>
              <a:t> </a:t>
            </a:r>
            <a:r>
              <a:rPr lang="en-US" sz="2400" b="1" dirty="0" smtClean="0"/>
              <a:t>o</a:t>
            </a:r>
            <a:r>
              <a:rPr lang="sr-Cyrl-RS" sz="2400" b="1" dirty="0" smtClean="0"/>
              <a:t>чи мирне, предња очна комора без ексудације и нормалне дубине, зенице кружне, симетричне, једнаке, тромије реагију на светлост и акомодацију, зенични простор црн, црвен, сочива провидна... </a:t>
            </a:r>
            <a:endParaRPr lang="en-US" sz="2400" b="1" dirty="0" smtClean="0"/>
          </a:p>
          <a:p>
            <a:r>
              <a:rPr lang="en-US" sz="2400" b="1" dirty="0" smtClean="0"/>
              <a:t>FOU:</a:t>
            </a:r>
            <a:r>
              <a:rPr lang="sr-Cyrl-RS" sz="2400" b="1" dirty="0" smtClean="0"/>
              <a:t> ПНО јасно ограничена, у равни ретине, </a:t>
            </a:r>
            <a:r>
              <a:rPr lang="sr-Cyrl-RS" sz="2400" b="1" u="sng" dirty="0" smtClean="0"/>
              <a:t>изражено темпорално бледило.</a:t>
            </a:r>
            <a:r>
              <a:rPr lang="sr-Cyrl-RS" sz="2400" b="1" dirty="0" smtClean="0"/>
              <a:t> Артерије уредног тока и калибра. </a:t>
            </a:r>
          </a:p>
          <a:p>
            <a:pPr>
              <a:buNone/>
            </a:pPr>
            <a:r>
              <a:rPr lang="sr-Cyrl-RS" sz="2400" b="1" dirty="0" smtClean="0"/>
              <a:t>	У макули редукован физиолошки рефлекс. Периферија ретине В.О., и без клиничких промена у смислу дијабетесне ретинопатије.</a:t>
            </a:r>
            <a:endParaRPr lang="en-US" sz="2400" b="1" dirty="0"/>
          </a:p>
        </p:txBody>
      </p:sp>
    </p:spTree>
  </p:cSld>
  <p:clrMapOvr>
    <a:masterClrMapping/>
  </p:clrMapOvr>
  <p:transition advTm="8104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/>
          <a:lstStyle/>
          <a:p>
            <a:r>
              <a:rPr lang="sr-Cyrl-RS" b="1" dirty="0" smtClean="0"/>
              <a:t>КЛИНИЧКА ДИЈАГНОЗА!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332037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sr-Cyrl-RS" b="1" dirty="0" smtClean="0"/>
              <a:t>ПОСТАВЉЕНА ЈЕ КЛИНИЧКА ДИЈАГНОЗА РЕЦИДИВАТНОГ РЕТРОБУЛБАРНОГ НЕУРИТИСА, ОБОСТРАНО, У СКЛОПУ ПОСТОЈЕЋЕ МУЛТИПЛЕ СКЛЕРОЗЕ,</a:t>
            </a:r>
            <a:r>
              <a:rPr lang="en-US" b="1" dirty="0" smtClean="0"/>
              <a:t> </a:t>
            </a:r>
            <a:endParaRPr lang="sr-Cyrl-RS" b="1" dirty="0" smtClean="0"/>
          </a:p>
          <a:p>
            <a:pPr>
              <a:buFont typeface="Wingdings" pitchFamily="2" charset="2"/>
              <a:buChar char="ü"/>
            </a:pPr>
            <a:r>
              <a:rPr lang="sr-Cyrl-RS" b="1" dirty="0" smtClean="0"/>
              <a:t>И У КОНСУЛТАЦИЈИ СА КЛИНИЧКИМ НЕУРОЛОГОМ...</a:t>
            </a:r>
          </a:p>
          <a:p>
            <a:endParaRPr lang="en-US" dirty="0"/>
          </a:p>
        </p:txBody>
      </p:sp>
    </p:spTree>
  </p:cSld>
  <p:clrMapOvr>
    <a:masterClrMapping/>
  </p:clrMapOvr>
  <p:transition advTm="2045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0" y="1268760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 </a:t>
            </a:r>
            <a:r>
              <a:rPr lang="sr-Cyrl-C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Дијагностикована је примарна </a:t>
            </a:r>
            <a:r>
              <a:rPr lang="sr-Cyrl-C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атрофија оптичког </a:t>
            </a:r>
            <a:r>
              <a:rPr lang="sr-Cyrl-C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нерва десцедентног </a:t>
            </a:r>
            <a:r>
              <a:rPr lang="sr-Cyrl-C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типа, </a:t>
            </a:r>
            <a:endParaRPr lang="sr-Cyrl-CS" sz="28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8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</a:t>
            </a:r>
            <a:r>
              <a:rPr lang="sr-Cyrl-C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асцедентног типа ...</a:t>
            </a:r>
            <a:r>
              <a:rPr lang="sr-Cyrl-R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</a:p>
          <a:p>
            <a:pPr>
              <a:defRPr/>
            </a:pPr>
            <a:r>
              <a:rPr lang="sr-Cyrl-R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Офталмоскопија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</a:t>
            </a: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бледа?, </a:t>
            </a:r>
            <a:r>
              <a:rPr lang="sr-Cyrl-C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јасно ограничена </a:t>
            </a: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папила, </a:t>
            </a:r>
            <a:r>
              <a:rPr lang="sr-Cyrl-C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 </a:t>
            </a: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равн</a:t>
            </a:r>
            <a:r>
              <a:rPr lang="sr-Cyrl-R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</a:t>
            </a: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ретине, </a:t>
            </a: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 редукцијом </a:t>
            </a:r>
            <a:r>
              <a:rPr lang="sr-Cyrl-C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крвних судова</a:t>
            </a: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тј. са </a:t>
            </a:r>
            <a:r>
              <a:rPr lang="sr-Cyrl-CS" sz="2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Кестенбаум-ов</a:t>
            </a:r>
            <a:r>
              <a:rPr lang="sr-Cyrl-C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знаком,</a:t>
            </a:r>
            <a:r>
              <a:rPr lang="sr-Cyrl-C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истањењем </a:t>
            </a:r>
            <a:r>
              <a:rPr lang="sr-Cyrl-C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нервних влакана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дифузно </a:t>
            </a: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 секторасто</a:t>
            </a:r>
            <a:r>
              <a:rPr lang="sr-Cyrl-C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каузално </a:t>
            </a:r>
            <a:r>
              <a:rPr lang="sr-Cyrl-C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узроку и нивоу лезија...</a:t>
            </a: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0" y="5157192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ВАЖНО</a:t>
            </a:r>
            <a:r>
              <a:rPr lang="en-U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</a:t>
            </a:r>
            <a:r>
              <a:rPr lang="sr-Cyrl-C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ТЕМПОРАЛНО БЛЕДИЛО,  </a:t>
            </a:r>
          </a:p>
          <a:p>
            <a:pPr algn="ctr">
              <a:defRPr/>
            </a:pPr>
            <a:r>
              <a:rPr lang="sr-Cyrl-C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АТРОФИЈА ВЛАКАНА </a:t>
            </a:r>
            <a:r>
              <a:rPr lang="sr-Cyrl-CS" sz="2400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ПАПИЛО-МАКУЛАРНОГ </a:t>
            </a:r>
            <a:r>
              <a:rPr lang="sr-Cyrl-C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СНОПА</a:t>
            </a:r>
            <a:endParaRPr lang="sr-Cyrl-CS" sz="2400" b="1" u="sng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en-U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…</a:t>
            </a:r>
            <a:r>
              <a:rPr lang="sr-Cyrl-C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ТЕМПОРАЛНЕ СТРАНЕ</a:t>
            </a:r>
            <a:r>
              <a:rPr lang="en-U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!</a:t>
            </a:r>
            <a:endParaRPr lang="en-US" sz="2400" b="1" u="sng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23557" name="Picture 9" descr="032UCCAI8PHLGCAUJEFMZCA1FKATTCAVFP8V0CAV13RYDCA6QYX4ICAWSWXNQCA532UJPCARX5C8JCANPCJ03CAIK2X5OCAG2N1B0CAUIAKJTCACOQ9PSCAWHU9KLCA2NU21ZCAFFHL92CAYQSBQJCAU7ODJ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852936"/>
            <a:ext cx="2655218" cy="2551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5936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260648"/>
            <a:ext cx="9144000" cy="2115964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ПОДСЕТНИК - МИЈЕЛИН 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ФАГОЦИТУЈУ </a:t>
            </a:r>
            <a:r>
              <a:rPr lang="sr-Cyrl-C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МИКРОГЛИЈА</a:t>
            </a:r>
            <a:r>
              <a:rPr 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МАКРОФАГИ, АСТРОЦИТИ 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ФОРМИРАЈУ ВЕЗИВНО ТКИВО – </a:t>
            </a:r>
            <a:r>
              <a:rPr lang="sr-Cyrl-C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ОТКРИВАЈУ СЕ </a:t>
            </a:r>
            <a:r>
              <a:rPr lang="sr-Cyrl-CS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ПЛАКОВИ...</a:t>
            </a:r>
            <a:endParaRPr lang="en-US" sz="3200" b="1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27652" name="Picture 5" descr="slika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636912"/>
            <a:ext cx="4572000" cy="3786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3" name="Picture 6" descr="slika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912"/>
            <a:ext cx="4572000" cy="3786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1979613" y="5084763"/>
            <a:ext cx="1181100" cy="36988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ПЛАК...</a:t>
            </a:r>
            <a:endParaRPr lang="en-US" b="1" u="sng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6659563" y="4076700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ПЛАК...</a:t>
            </a:r>
            <a:endParaRPr lang="en-US" b="1" u="sng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2984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796</Words>
  <Application>Microsoft Office PowerPoint</Application>
  <PresentationFormat>On-screen Show (4:3)</PresentationFormat>
  <Paragraphs>154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Tahoma</vt:lpstr>
      <vt:lpstr>Times New Roman</vt:lpstr>
      <vt:lpstr>Wingdings</vt:lpstr>
      <vt:lpstr>Office Theme</vt:lpstr>
      <vt:lpstr>ТЕМАТСКА ЈЕДИНИЦА ВЕЖБЕ 8: ОПТИЧКИ НЕРВ НЕУРООФТАЛМОЛОГИЈА ПРИКАЗ КЛИНИЧКОГ СЛУЧАЈА  </vt:lpstr>
      <vt:lpstr>”Око је истурени део мозга,...”</vt:lpstr>
      <vt:lpstr>PowerPoint Presentation</vt:lpstr>
      <vt:lpstr>ПРИКАЗ КЛИНИЧКОГ СЛУЧАЈА</vt:lpstr>
      <vt:lpstr>И ДАЉЕ...</vt:lpstr>
      <vt:lpstr>Општи офталмолошки преглед!</vt:lpstr>
      <vt:lpstr>КЛИНИЧКА ДИЈАГНОЗА!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Отпуст, офталмолошки преглед!</vt:lpstr>
      <vt:lpstr>PowerPoint Presentation</vt:lpstr>
      <vt:lpstr>PowerPoint Presentation</vt:lpstr>
      <vt:lpstr>PowerPoint Presentation</vt:lpstr>
      <vt:lpstr>PowerPoint Presentation</vt:lpstr>
      <vt:lpstr>Предлог: орална интерферонска терапија</vt:lpstr>
      <vt:lpstr>PowerPoint Presentation</vt:lpstr>
      <vt:lpstr>PowerPoint Presentation</vt:lpstr>
      <vt:lpstr>Case report </vt:lpstr>
      <vt:lpstr>Case report </vt:lpstr>
      <vt:lpstr>Case report</vt:lpstr>
      <vt:lpstr>Case report</vt:lpstr>
      <vt:lpstr>Case report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НЕУРООФТАЛМОЛОГИЈА ПРИКАЗ СЛУЧАЈА,КЛИНИЧКИ</dc:title>
  <dc:creator>Mirjana Janicijevic</dc:creator>
  <cp:lastModifiedBy>Windows User</cp:lastModifiedBy>
  <cp:revision>284</cp:revision>
  <dcterms:created xsi:type="dcterms:W3CDTF">2020-05-14T17:16:41Z</dcterms:created>
  <dcterms:modified xsi:type="dcterms:W3CDTF">2020-09-26T16:53:28Z</dcterms:modified>
</cp:coreProperties>
</file>